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61" r:id="rId5"/>
    <p:sldId id="259" r:id="rId6"/>
    <p:sldId id="303" r:id="rId7"/>
    <p:sldId id="297" r:id="rId8"/>
    <p:sldId id="298" r:id="rId9"/>
    <p:sldId id="299" r:id="rId10"/>
    <p:sldId id="300" r:id="rId11"/>
    <p:sldId id="301" r:id="rId12"/>
    <p:sldId id="302" r:id="rId13"/>
    <p:sldId id="304" r:id="rId14"/>
    <p:sldId id="262" r:id="rId15"/>
    <p:sldId id="263" r:id="rId16"/>
    <p:sldId id="257" r:id="rId17"/>
    <p:sldId id="264" r:id="rId18"/>
    <p:sldId id="265" r:id="rId19"/>
    <p:sldId id="266" r:id="rId20"/>
    <p:sldId id="292" r:id="rId21"/>
    <p:sldId id="293" r:id="rId22"/>
    <p:sldId id="296" r:id="rId23"/>
    <p:sldId id="294" r:id="rId24"/>
    <p:sldId id="295" r:id="rId25"/>
    <p:sldId id="267" r:id="rId26"/>
    <p:sldId id="268" r:id="rId27"/>
    <p:sldId id="269" r:id="rId28"/>
    <p:sldId id="270" r:id="rId29"/>
    <p:sldId id="282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305" r:id="rId42"/>
    <p:sldId id="306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23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53ADCB1-3B69-496E-A69A-302E262232E3}" type="datetimeFigureOut">
              <a:rPr lang="ru-RU" smtClean="0"/>
              <a:t>16.09.2020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83658B5-64DA-453A-877E-B7E441E71C3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86000" y="1628800"/>
            <a:ext cx="6172200" cy="2088232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СТАНДАРТИЗАЦИЯ, СЕРТИФИКАЦИЯ И </a:t>
            </a:r>
            <a:br>
              <a:rPr lang="ru-RU" b="1" dirty="0">
                <a:latin typeface="Times New Roman" pitchFamily="18" charset="0"/>
                <a:cs typeface="Times New Roman" pitchFamily="18" charset="0"/>
              </a:rPr>
            </a:br>
            <a:r>
              <a:rPr lang="ru-RU" b="1" dirty="0">
                <a:latin typeface="Times New Roman" pitchFamily="18" charset="0"/>
                <a:cs typeface="Times New Roman" pitchFamily="18" charset="0"/>
              </a:rPr>
              <a:t>ТЕХНИЧЕСКОЕ ДОКУМЕНТОВЕДЕНИЕ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16016" y="5003322"/>
            <a:ext cx="3742184" cy="1371600"/>
          </a:xfrm>
        </p:spPr>
        <p:txBody>
          <a:bodyPr/>
          <a:lstStyle/>
          <a:p>
            <a:r>
              <a:rPr lang="ru-RU" dirty="0" smtClean="0"/>
              <a:t>Преподаватель: </a:t>
            </a:r>
            <a:r>
              <a:rPr lang="ru-RU" dirty="0" err="1" smtClean="0"/>
              <a:t>Унарова</a:t>
            </a:r>
            <a:r>
              <a:rPr lang="ru-RU" dirty="0" smtClean="0"/>
              <a:t> </a:t>
            </a:r>
            <a:r>
              <a:rPr lang="ru-RU" dirty="0" err="1" smtClean="0"/>
              <a:t>Айталина</a:t>
            </a:r>
            <a:r>
              <a:rPr lang="ru-RU" dirty="0" smtClean="0"/>
              <a:t> Егоровна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МИКРОМЕТРИЧЕСКИЕ ИЗМЕРИТЕЛЬНЫЕ ИНСТРУМЕНТЫ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4981575" cy="224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58" y="3140968"/>
            <a:ext cx="3756025" cy="339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МЕХАНИЧЕСКИЕ ИЗМЕРИТЕЛЬНЫЕ ПРИБОРЫ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865199" cy="386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412776"/>
            <a:ext cx="3779837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7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ОПТИКО-МЕХАНИЧЕСКИЕ ПРИБОРЫ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35" y="1584442"/>
            <a:ext cx="3889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26830"/>
            <a:ext cx="5163760" cy="349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37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02898"/>
            <a:ext cx="7269832" cy="544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6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dirty="0" smtClean="0"/>
              <a:t>Система эталонов единиц физических величин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 smtClean="0"/>
              <a:t>Единство измерений достигается точным воспроизведением, хранением установленных единиц ФВ и передачей их размеров всем рабочим средствам измерений (РСИ) с помощью эталонов и образцовых средств измерений. </a:t>
            </a:r>
            <a:r>
              <a:rPr lang="ru-RU" b="1" dirty="0" smtClean="0"/>
              <a:t>Высшим звеном в метрологической цепи передачи размеров единиц измерений являются</a:t>
            </a:r>
            <a:r>
              <a:rPr lang="ru-RU" dirty="0" smtClean="0"/>
              <a:t> </a:t>
            </a:r>
            <a:r>
              <a:rPr lang="ru-RU" b="1" i="1" dirty="0" smtClean="0">
                <a:solidFill>
                  <a:srgbClr val="FF0000"/>
                </a:solidFill>
              </a:rPr>
              <a:t>эталоны.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2578298"/>
          </a:xfrm>
        </p:spPr>
        <p:txBody>
          <a:bodyPr>
            <a:normAutofit/>
          </a:bodyPr>
          <a:lstStyle/>
          <a:p>
            <a:r>
              <a:rPr lang="ru-RU" dirty="0" smtClean="0"/>
              <a:t>Эталоны по подчиненности подразделяют на</a:t>
            </a:r>
            <a:r>
              <a:rPr lang="ru-RU" b="1" dirty="0" smtClean="0"/>
              <a:t> </a:t>
            </a:r>
            <a:r>
              <a:rPr lang="ru-RU" b="1" u="sng" dirty="0" smtClean="0"/>
              <a:t>первичные</a:t>
            </a:r>
            <a:r>
              <a:rPr lang="ru-RU" b="1" dirty="0" smtClean="0"/>
              <a:t> </a:t>
            </a:r>
            <a:r>
              <a:rPr lang="ru-RU" dirty="0" smtClean="0"/>
              <a:t>(исходные) и </a:t>
            </a:r>
            <a:r>
              <a:rPr lang="ru-RU" b="1" u="sng" dirty="0" smtClean="0"/>
              <a:t>вторичные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(подчиненные) и имеют следующую классификацию: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924944"/>
            <a:ext cx="7467600" cy="3549008"/>
          </a:xfrm>
        </p:spPr>
        <p:txBody>
          <a:bodyPr>
            <a:normAutofit/>
          </a:bodyPr>
          <a:lstStyle/>
          <a:p>
            <a:pPr algn="just"/>
            <a:r>
              <a:rPr lang="ru-RU" b="1" i="1" dirty="0" smtClean="0"/>
              <a:t>Первичные эталоны </a:t>
            </a:r>
            <a:r>
              <a:rPr lang="ru-RU" i="1" dirty="0" smtClean="0"/>
              <a:t>воспроизводят и хранят единицы и передают их размеры с наивысшей </a:t>
            </a:r>
            <a:r>
              <a:rPr lang="ru-RU" dirty="0" smtClean="0"/>
              <a:t>точностью, достижимой в данной области измерений.</a:t>
            </a:r>
          </a:p>
          <a:p>
            <a:pPr algn="just"/>
            <a:r>
              <a:rPr lang="ru-RU" b="1" i="1" dirty="0" smtClean="0"/>
              <a:t>Вторичные эталоны: </a:t>
            </a:r>
            <a:r>
              <a:rPr lang="ru-RU" i="1" dirty="0" smtClean="0"/>
              <a:t>эталоны-копии предназначены для передачи размера единицы к </a:t>
            </a:r>
            <a:r>
              <a:rPr lang="en-US" dirty="0" smtClean="0"/>
              <a:t>pa</a:t>
            </a:r>
            <a:r>
              <a:rPr lang="ru-RU" dirty="0" err="1" smtClean="0"/>
              <a:t>бочим</a:t>
            </a:r>
            <a:r>
              <a:rPr lang="ru-RU" dirty="0" smtClean="0"/>
              <a:t> эталонам;</a:t>
            </a:r>
          </a:p>
          <a:p>
            <a:pPr algn="just"/>
            <a:r>
              <a:rPr lang="ru-RU" b="1" i="1" dirty="0"/>
              <a:t>Р</a:t>
            </a:r>
            <a:r>
              <a:rPr lang="ru-RU" b="1" i="1" dirty="0" smtClean="0"/>
              <a:t>абочие </a:t>
            </a:r>
            <a:r>
              <a:rPr lang="ru-RU" b="1" i="1" dirty="0" smtClean="0"/>
              <a:t>эталоны </a:t>
            </a:r>
            <a:r>
              <a:rPr lang="ru-RU" i="1" dirty="0" smtClean="0"/>
              <a:t>– для поверки образцовых средств </a:t>
            </a:r>
            <a:r>
              <a:rPr lang="ru-RU" i="1" dirty="0" smtClean="0"/>
              <a:t>измерений </a:t>
            </a:r>
            <a:r>
              <a:rPr lang="ru-RU" dirty="0" smtClean="0"/>
              <a:t>(ОСИ</a:t>
            </a:r>
            <a:r>
              <a:rPr lang="ru-RU" dirty="0" smtClean="0"/>
              <a:t>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7467600" cy="1152128"/>
          </a:xfrm>
        </p:spPr>
        <p:txBody>
          <a:bodyPr/>
          <a:lstStyle/>
          <a:p>
            <a:pPr algn="ctr"/>
            <a:r>
              <a:rPr lang="ru-RU" b="1" dirty="0" smtClean="0"/>
              <a:t>РАЗДЕЛ 1.  СТАНДАРТИЗАЦИЯ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2420888"/>
            <a:ext cx="7467600" cy="4053064"/>
          </a:xfrm>
        </p:spPr>
        <p:txBody>
          <a:bodyPr/>
          <a:lstStyle/>
          <a:p>
            <a:pPr algn="ctr"/>
            <a:r>
              <a:rPr lang="ru-RU" sz="1800" b="1" dirty="0" smtClean="0"/>
              <a:t>ТЕМА: </a:t>
            </a:r>
            <a:r>
              <a:rPr lang="ru-RU" b="1" dirty="0" smtClean="0"/>
              <a:t>ОСНОВЫ СТАНДАРТИЗАЦИИ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22114"/>
          </a:xfrm>
        </p:spPr>
        <p:txBody>
          <a:bodyPr/>
          <a:lstStyle/>
          <a:p>
            <a:pPr algn="ctr"/>
            <a:r>
              <a:rPr lang="ru-RU" dirty="0"/>
              <a:t>Стандартизация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/>
              <a:t>Стандартизация</a:t>
            </a:r>
            <a:r>
              <a:rPr lang="ru-RU" dirty="0"/>
              <a:t> – деятельность, направленная на достижение упорядочения в определенной области посредством установления положений для всеобщего и многократного применения в отношении реально существующих и потенциальных задач. Эта деятельность проявляется в разработке, опубликовании применении стандартов.</a:t>
            </a:r>
          </a:p>
        </p:txBody>
      </p:sp>
    </p:spTree>
    <p:extLst>
      <p:ext uri="{BB962C8B-B14F-4D97-AF65-F5344CB8AC3E}">
        <p14:creationId xmlns:p14="http://schemas.microsoft.com/office/powerpoint/2010/main" val="9180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22114"/>
          </a:xfrm>
        </p:spPr>
        <p:txBody>
          <a:bodyPr/>
          <a:lstStyle/>
          <a:p>
            <a:pPr algn="ctr"/>
            <a:r>
              <a:rPr lang="ru-RU" dirty="0"/>
              <a:t>Цель стандартизации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/>
              <a:t>Цель стандартизации </a:t>
            </a:r>
            <a:r>
              <a:rPr lang="ru-RU" dirty="0"/>
              <a:t>– достижение оптимальной степени упорядочения в той или иной области посредством широкого и многократного использования установленных положений, требований, норм для решения реально существующих, планируемых или потенциальных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3470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7467600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аспектами стандартизации конкретной продукции являются: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052736"/>
            <a:ext cx="7467600" cy="5616624"/>
          </a:xfrm>
        </p:spPr>
        <p:txBody>
          <a:bodyPr>
            <a:normAutofit fontScale="70000" lnSpcReduction="20000"/>
          </a:bodyPr>
          <a:lstStyle/>
          <a:p>
            <a:endParaRPr lang="ru-RU" dirty="0"/>
          </a:p>
          <a:p>
            <a:r>
              <a:rPr lang="ru-RU" dirty="0" smtClean="0"/>
              <a:t>Термины </a:t>
            </a:r>
            <a:r>
              <a:rPr lang="ru-RU" dirty="0"/>
              <a:t>и определения;</a:t>
            </a:r>
          </a:p>
          <a:p>
            <a:r>
              <a:rPr lang="ru-RU" dirty="0" smtClean="0"/>
              <a:t>Условные </a:t>
            </a:r>
            <a:r>
              <a:rPr lang="ru-RU" dirty="0"/>
              <a:t>обозначения и сокращения;</a:t>
            </a:r>
          </a:p>
          <a:p>
            <a:r>
              <a:rPr lang="ru-RU" dirty="0" smtClean="0"/>
              <a:t>Классификация</a:t>
            </a:r>
            <a:r>
              <a:rPr lang="ru-RU" dirty="0"/>
              <a:t>, требования к главным параметрам и (или) размерам (показателям целевого или функционального назначения);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основным показателям уровня качества (полезности);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основным показателям уровня экономичности;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комплектности продукции;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методам  и средствам хранения и транспортировки;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безопасности продукции для жизни, здоровья и имущества при ее производстве, обращении и потреблении;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охраны окружающей природной среды (требования к экологически опасным свойствам продукции при ее производстве, обращении и потреблении);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правилам и средствам приемки продукции;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маркировке продукции;</a:t>
            </a:r>
          </a:p>
          <a:p>
            <a:r>
              <a:rPr lang="ru-RU" dirty="0" smtClean="0"/>
              <a:t>Требования </a:t>
            </a:r>
            <a:r>
              <a:rPr lang="ru-RU" dirty="0"/>
              <a:t>к упаковке продукции, транспортной и потребительской таре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Метрология</a:t>
            </a:r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 smtClean="0"/>
              <a:t>Метрология – наука об измерениях физических величин, методах и средствах </a:t>
            </a:r>
            <a:r>
              <a:rPr lang="ru-RU" dirty="0" smtClean="0"/>
              <a:t>обеспечения их единства и способах достижения требуемой точности.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Единый знак обращения продукции на рынке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0" y="1412777"/>
            <a:ext cx="2043120" cy="19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6000" y="2551837"/>
            <a:ext cx="62464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Единый знак обращения применяется только в тех случаях, когда выпускаемая продукция подтвердила соблюдение требований безопасности, которые установлены в технических регламентах Таможенного </a:t>
            </a:r>
            <a:r>
              <a:rPr lang="ru-RU" sz="2400" dirty="0" smtClean="0"/>
              <a:t>союза.</a:t>
            </a:r>
          </a:p>
          <a:p>
            <a:r>
              <a:rPr lang="ru-RU" sz="2400" dirty="0"/>
              <a:t>Изображение единого знака обращения продукции состоит из сочетания трех букв «Е», «А» и «С», то есть «ЕАС», что расшифровывается, как </a:t>
            </a:r>
            <a:r>
              <a:rPr lang="ru-RU" sz="2400" b="1" dirty="0"/>
              <a:t>Евразийское соответствие.</a:t>
            </a:r>
          </a:p>
        </p:txBody>
      </p:sp>
    </p:spTree>
    <p:extLst>
      <p:ext uri="{BB962C8B-B14F-4D97-AF65-F5344CB8AC3E}">
        <p14:creationId xmlns:p14="http://schemas.microsoft.com/office/powerpoint/2010/main" val="8195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1656184" cy="169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6000" y="2690336"/>
            <a:ext cx="6246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Знак обозначает, что продукция соответствует требованиям Директив Европейского союза. «CE-</a:t>
            </a:r>
            <a:r>
              <a:rPr lang="ru-RU" sz="2400" dirty="0" err="1"/>
              <a:t>mark</a:t>
            </a:r>
            <a:r>
              <a:rPr lang="ru-RU" sz="2400" dirty="0"/>
              <a:t>» дословно переводится, как </a:t>
            </a:r>
            <a:r>
              <a:rPr lang="ru-RU" sz="2400" b="1" dirty="0"/>
              <a:t>«европейское соответствие».</a:t>
            </a:r>
          </a:p>
        </p:txBody>
      </p:sp>
    </p:spTree>
    <p:extLst>
      <p:ext uri="{BB962C8B-B14F-4D97-AF65-F5344CB8AC3E}">
        <p14:creationId xmlns:p14="http://schemas.microsoft.com/office/powerpoint/2010/main" val="269588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0664" cy="1143000"/>
          </a:xfrm>
        </p:spPr>
        <p:txBody>
          <a:bodyPr/>
          <a:lstStyle/>
          <a:p>
            <a:r>
              <a:rPr lang="ru-RU" dirty="0"/>
              <a:t>Знак ГОСТ Р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2420888"/>
            <a:ext cx="8147248" cy="405306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/>
              <a:t>Знак соответствия продукции Российскому ГОСТу, иногда называют "знак </a:t>
            </a:r>
            <a:r>
              <a:rPr lang="ru-RU" b="1" dirty="0" err="1"/>
              <a:t>Ростест</a:t>
            </a:r>
            <a:r>
              <a:rPr lang="ru-RU" b="1" dirty="0"/>
              <a:t>" или </a:t>
            </a:r>
            <a:r>
              <a:rPr lang="ru-RU" b="1" dirty="0" err="1"/>
              <a:t>рст</a:t>
            </a:r>
            <a:r>
              <a:rPr lang="ru-RU" dirty="0"/>
              <a:t>. Наносится на продукцию, </a:t>
            </a:r>
            <a:r>
              <a:rPr lang="ru-RU" u="sng" dirty="0"/>
              <a:t>подлежащую обязательной сертификации.</a:t>
            </a:r>
            <a:r>
              <a:rPr lang="ru-RU" dirty="0"/>
              <a:t> Правила нанесения знака и его построение определены документом под названием ГОСТ Р 50460-92. Под знаком указывается буквенно-цифровой код органа, выдавшего сертификат соответствия, который в свою очередь зависит от группы товаров, к которой относится данное изделие. В качестве шрифта для этой цели рекомендована "</a:t>
            </a:r>
            <a:r>
              <a:rPr lang="ru-RU" dirty="0" err="1"/>
              <a:t>Helvetica</a:t>
            </a:r>
            <a:r>
              <a:rPr lang="ru-RU" dirty="0"/>
              <a:t> полужирная".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26976"/>
            <a:ext cx="201622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1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ru-RU" dirty="0"/>
              <a:t>Знак обращения на рынке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5240" cy="487375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dirty="0"/>
              <a:t>Ввиду вступления все большего количества российских технических регламентов на различную продукцию, появляется </a:t>
            </a:r>
            <a:r>
              <a:rPr lang="ru-RU" b="1" dirty="0"/>
              <a:t>необходимость в разграничении маркировки товаров, которые прошли обязательные процедуры подтверждения безопасности. </a:t>
            </a:r>
            <a:r>
              <a:rPr lang="ru-RU" dirty="0"/>
              <a:t>С этой целью вводится термин «знак обращения на рынке». Его предназначение не отличается от знака соответствия, однако, его используют только в отношении изделий, соответствие которых подтверждено </a:t>
            </a:r>
            <a:r>
              <a:rPr lang="ru-RU" dirty="0" err="1"/>
              <a:t>техрегламентом</a:t>
            </a:r>
            <a:r>
              <a:rPr lang="ru-RU" dirty="0"/>
              <a:t>. Знак соответствия по-прежнему наносится на продукцию, которая отвечает требованиям, прописанным в национальных или принятых на территории нашей страны межгосударственных стандартах.</a:t>
            </a:r>
          </a:p>
          <a:p>
            <a:pPr algn="just"/>
            <a:r>
              <a:rPr lang="ru-RU" dirty="0"/>
              <a:t>Применение и правила нанесения знака обращения указаны в постановлении № 696 Правительства Российской Федерации от 19 ноября 2003 г. «О знаке обращения на рынке».</a:t>
            </a:r>
          </a:p>
          <a:p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4224"/>
            <a:ext cx="129614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7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5080" cy="1210146"/>
          </a:xfrm>
        </p:spPr>
        <p:txBody>
          <a:bodyPr>
            <a:normAutofit/>
          </a:bodyPr>
          <a:lstStyle/>
          <a:p>
            <a:r>
              <a:rPr lang="ru-RU" dirty="0"/>
              <a:t>Знаки соответствия в Системе ГОСТ Р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2060848"/>
            <a:ext cx="8075240" cy="4464496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Национальной Системой ГОСТ Р определены единые правила применения знаков соответствия, которые прописаны в ГОСТ Р 1.9-2004 «Стандартизация в Российской Федерации. Знак соответствия национальным стандартам Российской Федерации. Изображение. Порядок применения», ГОСТ Р 54009-2010 </a:t>
            </a:r>
            <a:r>
              <a:rPr lang="ru-RU" b="1" dirty="0"/>
              <a:t>«Оценка соответствия. Применение знаков, указывающих о соответствии», </a:t>
            </a:r>
            <a:r>
              <a:rPr lang="ru-RU" dirty="0"/>
              <a:t>само изображение знака должно быть выполнено по ГОСТ Р 50460-92 «Знак соответствия при обязательной сертификации. Форма, размеры и технические требования».</a:t>
            </a:r>
          </a:p>
          <a:p>
            <a:r>
              <a:rPr lang="ru-RU" dirty="0"/>
              <a:t>Для продукции, подлежащей обязательной сертификации, после получения документа предусмотрено нанесение знака соответствия, где отражена информация об органе по сертификации, выдавшего сертификат, а именно цифровое и буквенное обозначение.</a:t>
            </a:r>
          </a:p>
          <a:p>
            <a:r>
              <a:rPr lang="ru-RU" dirty="0"/>
              <a:t>Знак соответствия при декларировании наносится на продукцию без информационного кода органа по сертификации.</a:t>
            </a:r>
          </a:p>
          <a:p>
            <a:r>
              <a:rPr lang="ru-RU" dirty="0"/>
              <a:t>Для информирования потребителя после получения добровольного сертификата, у производителя появляется возможность нанесения знака соответствия с пометкой «добровольная сертификация».</a:t>
            </a:r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48680"/>
            <a:ext cx="1529977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0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/>
              <a:t>Основными результатами деятельности по стандартизации </a:t>
            </a:r>
            <a:r>
              <a:rPr lang="ru-RU" dirty="0"/>
              <a:t>должны быть повышение степени соответствия продукта (услуг), процессов их функциональному назначению, </a:t>
            </a:r>
            <a:r>
              <a:rPr lang="ru-RU" u="sng" dirty="0"/>
              <a:t>устранению технических барьеров в международном товарообмене</a:t>
            </a:r>
            <a:r>
              <a:rPr lang="ru-RU" dirty="0"/>
              <a:t>, содействия научно-техническому прогрессу и сотрудничество в различных областях.</a:t>
            </a:r>
          </a:p>
        </p:txBody>
      </p:sp>
    </p:spTree>
    <p:extLst>
      <p:ext uri="{BB962C8B-B14F-4D97-AF65-F5344CB8AC3E}">
        <p14:creationId xmlns:p14="http://schemas.microsoft.com/office/powerpoint/2010/main" val="38783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354162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Стандартизация осуществляется на разных уровнях: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 smtClean="0"/>
              <a:t>международная </a:t>
            </a:r>
            <a:r>
              <a:rPr lang="ru-RU" dirty="0"/>
              <a:t>стандартизация;</a:t>
            </a:r>
          </a:p>
          <a:p>
            <a:r>
              <a:rPr lang="ru-RU" dirty="0" smtClean="0"/>
              <a:t>региональная </a:t>
            </a:r>
            <a:r>
              <a:rPr lang="ru-RU" dirty="0"/>
              <a:t>стандартизация;</a:t>
            </a:r>
          </a:p>
          <a:p>
            <a:r>
              <a:rPr lang="ru-RU" dirty="0" smtClean="0"/>
              <a:t>национальная </a:t>
            </a:r>
            <a:r>
              <a:rPr lang="ru-RU" dirty="0"/>
              <a:t>стандартизация – в одном конкретном государстве;</a:t>
            </a:r>
          </a:p>
          <a:p>
            <a:r>
              <a:rPr lang="ru-RU" dirty="0" smtClean="0"/>
              <a:t>административно-территориальная </a:t>
            </a:r>
            <a:r>
              <a:rPr lang="ru-RU" dirty="0"/>
              <a:t>стандартизация.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8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Стандарт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/>
              <a:t>Стандарт</a:t>
            </a:r>
            <a:r>
              <a:rPr lang="ru-RU" dirty="0"/>
              <a:t> – нормативный документ, разработанный на основе соглашения большинства заинтересованных сторон и утвержденный признанным органом (или предприятием), в котором устанавливаются общие принципы, характеристики, требования и методы, касающиеся определенных объектов стандартизации, направленных на упорядочение и оптимизацию работы в определенной области.</a:t>
            </a:r>
          </a:p>
        </p:txBody>
      </p:sp>
    </p:spTree>
    <p:extLst>
      <p:ext uri="{BB962C8B-B14F-4D97-AF65-F5344CB8AC3E}">
        <p14:creationId xmlns:p14="http://schemas.microsoft.com/office/powerpoint/2010/main" val="25077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Виды стандартов: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государственные </a:t>
            </a:r>
            <a:r>
              <a:rPr lang="ru-RU" dirty="0"/>
              <a:t>стандарты (ГОСТ);</a:t>
            </a:r>
          </a:p>
          <a:p>
            <a:r>
              <a:rPr lang="ru-RU" dirty="0" smtClean="0"/>
              <a:t>международные </a:t>
            </a:r>
            <a:r>
              <a:rPr lang="ru-RU" dirty="0"/>
              <a:t>стандарты;</a:t>
            </a:r>
          </a:p>
          <a:p>
            <a:r>
              <a:rPr lang="ru-RU" dirty="0" smtClean="0"/>
              <a:t>отраслевой </a:t>
            </a:r>
            <a:r>
              <a:rPr lang="ru-RU" dirty="0"/>
              <a:t>стандарт (ОСТ);</a:t>
            </a:r>
          </a:p>
          <a:p>
            <a:r>
              <a:rPr lang="ru-RU" dirty="0" smtClean="0"/>
              <a:t>стандарты </a:t>
            </a:r>
            <a:r>
              <a:rPr lang="ru-RU" dirty="0"/>
              <a:t>предприятий (СТП);</a:t>
            </a:r>
          </a:p>
          <a:p>
            <a:r>
              <a:rPr lang="ru-RU" dirty="0" smtClean="0"/>
              <a:t>стандарты </a:t>
            </a:r>
            <a:r>
              <a:rPr lang="ru-RU" dirty="0"/>
              <a:t>общественных объединений, научно-технических обществ (СТО); </a:t>
            </a:r>
          </a:p>
          <a:p>
            <a:r>
              <a:rPr lang="ru-RU" dirty="0" smtClean="0"/>
              <a:t>стандарты </a:t>
            </a:r>
            <a:r>
              <a:rPr lang="ru-RU" dirty="0"/>
              <a:t>на новые продукции и услуги;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01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7467600" cy="129614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200" dirty="0"/>
              <a:t>В зависимости от формы руководства стандартизацией и сферы действия стандартов различают </a:t>
            </a:r>
            <a:r>
              <a:rPr lang="ru-RU" sz="2200" b="1" dirty="0"/>
              <a:t>государственную, национальную и международную стандартизацию.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844824"/>
            <a:ext cx="7467600" cy="462912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 smtClean="0"/>
              <a:t>Государственная </a:t>
            </a:r>
            <a:r>
              <a:rPr lang="ru-RU" b="1" dirty="0"/>
              <a:t>стандартизация </a:t>
            </a:r>
            <a:r>
              <a:rPr lang="ru-RU" dirty="0"/>
              <a:t>– форма развития и проведения стандартизации, осуществляемая под руководством государственных органов по единым государственным планам стандартизации.</a:t>
            </a:r>
          </a:p>
          <a:p>
            <a:pPr algn="just"/>
            <a:r>
              <a:rPr lang="ru-RU" b="1" dirty="0"/>
              <a:t>Национальная стандартизация </a:t>
            </a:r>
            <a:r>
              <a:rPr lang="ru-RU" dirty="0"/>
              <a:t>проводится в масштабе государства без государственной формы руководства.</a:t>
            </a:r>
          </a:p>
          <a:p>
            <a:pPr algn="just"/>
            <a:r>
              <a:rPr lang="ru-RU" b="1" dirty="0"/>
              <a:t>Международная стандартизация </a:t>
            </a:r>
            <a:r>
              <a:rPr lang="ru-RU" dirty="0"/>
              <a:t>проводится специальными международными организациями или группой государств с целью облегчения взаимной торговли, научных, технических и культурных связей.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7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b="1" dirty="0" smtClean="0"/>
              <a:t>Краткая история возникновения метрологии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dirty="0" smtClean="0"/>
              <a:t>Потребность в измерениях возникла в незапамятные времена. Для этого в первую очередь использовались подручные средства.</a:t>
            </a:r>
          </a:p>
          <a:p>
            <a:pPr algn="just"/>
            <a:r>
              <a:rPr lang="ru-RU" b="1" i="1" dirty="0" smtClean="0"/>
              <a:t>пядь – </a:t>
            </a:r>
            <a:r>
              <a:rPr lang="ru-RU" dirty="0" smtClean="0"/>
              <a:t>расстояние между концами вытянутых большого и указательного пальцев;</a:t>
            </a:r>
          </a:p>
          <a:p>
            <a:pPr algn="just"/>
            <a:r>
              <a:rPr lang="ru-RU" b="1" i="1" dirty="0" smtClean="0"/>
              <a:t>локоть -</a:t>
            </a:r>
            <a:r>
              <a:rPr lang="ru-RU" dirty="0" smtClean="0"/>
              <a:t>расстояние от локтя до конца среднего пальца;</a:t>
            </a:r>
          </a:p>
          <a:p>
            <a:pPr algn="just"/>
            <a:r>
              <a:rPr lang="ru-RU" b="1" i="1" dirty="0" smtClean="0"/>
              <a:t>сажень -</a:t>
            </a:r>
            <a:r>
              <a:rPr lang="ru-RU" dirty="0" smtClean="0"/>
              <a:t>от «</a:t>
            </a:r>
            <a:r>
              <a:rPr lang="ru-RU" dirty="0" err="1" smtClean="0"/>
              <a:t>сягать</a:t>
            </a:r>
            <a:r>
              <a:rPr lang="ru-RU" dirty="0" smtClean="0"/>
              <a:t>», «достигать», то есть можно достать; </a:t>
            </a:r>
          </a:p>
          <a:p>
            <a:pPr algn="just"/>
            <a:r>
              <a:rPr lang="ru-RU" b="1" i="1" dirty="0" smtClean="0"/>
              <a:t> косая сажень – </a:t>
            </a:r>
            <a:r>
              <a:rPr lang="ru-RU" dirty="0" smtClean="0"/>
              <a:t>предел того, что можно достать: расстояние от подошвы левой ноги до конца среднего пальца вытянутой вверх правой руки;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3002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620688"/>
            <a:ext cx="7467600" cy="5853264"/>
          </a:xfrm>
        </p:spPr>
        <p:txBody>
          <a:bodyPr/>
          <a:lstStyle/>
          <a:p>
            <a:pPr algn="just"/>
            <a:r>
              <a:rPr lang="ru-RU" b="1" dirty="0"/>
              <a:t>Объектом стандартизации </a:t>
            </a:r>
            <a:r>
              <a:rPr lang="ru-RU" dirty="0"/>
              <a:t>могут быть продукция, услуги и процессы, имеющие перспективу многократного воспроизведения и (или) использования. В стандартах регламентируются методы измерения, контроля и испытания продукции. </a:t>
            </a:r>
            <a:endParaRPr lang="ru-RU" dirty="0" smtClean="0"/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Стандартизации </a:t>
            </a:r>
            <a:r>
              <a:rPr lang="ru-RU" dirty="0"/>
              <a:t>подлежит и сам порядок разработки, согласования, утверждения и регистрации стандартов и технических условий. Именно в стандартах устанавливаются требования  к выпускаемой продукции, соблюдение которых  позволяет считать эту продукцию качественной.</a:t>
            </a:r>
          </a:p>
        </p:txBody>
      </p:sp>
    </p:spTree>
    <p:extLst>
      <p:ext uri="{BB962C8B-B14F-4D97-AF65-F5344CB8AC3E}">
        <p14:creationId xmlns:p14="http://schemas.microsoft.com/office/powerpoint/2010/main" val="33878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274042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404664"/>
            <a:ext cx="7467600" cy="6069288"/>
          </a:xfrm>
        </p:spPr>
        <p:txBody>
          <a:bodyPr/>
          <a:lstStyle/>
          <a:p>
            <a:pPr algn="just"/>
            <a:r>
              <a:rPr lang="ru-RU" dirty="0"/>
              <a:t>В настоящее время сформировалась </a:t>
            </a:r>
            <a:r>
              <a:rPr lang="ru-RU" b="1" dirty="0"/>
              <a:t>государственная система стандартизации Российской Федерации (ГСС), </a:t>
            </a:r>
            <a:r>
              <a:rPr lang="ru-RU" dirty="0"/>
              <a:t>которая регламентирует процессы построения, изложения и распространения стандартов в Российской Федерации. ГСС включает </a:t>
            </a:r>
            <a:r>
              <a:rPr lang="ru-RU" b="1" dirty="0"/>
              <a:t>5 </a:t>
            </a:r>
            <a:r>
              <a:rPr lang="ru-RU" b="1" dirty="0" smtClean="0"/>
              <a:t>основополагающих </a:t>
            </a:r>
            <a:r>
              <a:rPr lang="ru-RU" b="1" dirty="0"/>
              <a:t>стандартов</a:t>
            </a:r>
            <a:r>
              <a:rPr lang="ru-RU" b="1" dirty="0" smtClean="0"/>
              <a:t>.</a:t>
            </a:r>
          </a:p>
          <a:p>
            <a:r>
              <a:rPr lang="ru-RU" dirty="0"/>
              <a:t>-    государственные стандарты России (ГОСТ);</a:t>
            </a:r>
          </a:p>
          <a:p>
            <a:r>
              <a:rPr lang="ru-RU" dirty="0"/>
              <a:t>-    отраслевые стандарты (ОСТ);</a:t>
            </a:r>
          </a:p>
          <a:p>
            <a:r>
              <a:rPr lang="ru-RU" dirty="0"/>
              <a:t>-    стандарты научно-технических и инженерных объединений;</a:t>
            </a:r>
          </a:p>
          <a:p>
            <a:r>
              <a:rPr lang="ru-RU" dirty="0"/>
              <a:t>-    технические условия (ТУ);</a:t>
            </a:r>
          </a:p>
          <a:p>
            <a:r>
              <a:rPr lang="ru-RU" dirty="0"/>
              <a:t>-    стандарты предприятий.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82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Субъекты стандартизации: органы и службы по стандартизации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dirty="0"/>
              <a:t>Под органом, занимающимся стандартизацией, подразумевается орган, деятельность которого в области стандартизации общепризнана на национальном, региональном или международном уровнях. </a:t>
            </a:r>
            <a:r>
              <a:rPr lang="ru-RU" b="1" dirty="0"/>
              <a:t>Основные функции </a:t>
            </a:r>
            <a:r>
              <a:rPr lang="ru-RU" dirty="0"/>
              <a:t>такого органа — </a:t>
            </a:r>
            <a:r>
              <a:rPr lang="ru-RU" u="sng" dirty="0"/>
              <a:t>разработка и утверждение нормативных документов, доступных широкому кругу потребителей</a:t>
            </a:r>
            <a:r>
              <a:rPr lang="ru-RU" dirty="0"/>
              <a:t>. Однако он может выполнять немало других функций, что особенно характерно для национального органа по стандартизации.</a:t>
            </a:r>
          </a:p>
        </p:txBody>
      </p:sp>
    </p:spTree>
    <p:extLst>
      <p:ext uri="{BB962C8B-B14F-4D97-AF65-F5344CB8AC3E}">
        <p14:creationId xmlns:p14="http://schemas.microsoft.com/office/powerpoint/2010/main" val="294702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90066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/>
              <a:t>Национальным органом по стандартизации в России </a:t>
            </a:r>
            <a:r>
              <a:rPr lang="ru-RU" dirty="0"/>
              <a:t>является Комитет Российской Федерации по стандартизации, метрологии и сертификации (</a:t>
            </a:r>
            <a:r>
              <a:rPr lang="ru-RU" b="1" dirty="0"/>
              <a:t>Госстандарт РФ</a:t>
            </a:r>
            <a:r>
              <a:rPr lang="ru-RU" dirty="0"/>
              <a:t>), который осуществляет государственное управление стандартизацией в стране, формирует и реализует государственную политику в области стандартизации. </a:t>
            </a:r>
          </a:p>
        </p:txBody>
      </p:sp>
    </p:spTree>
    <p:extLst>
      <p:ext uri="{BB962C8B-B14F-4D97-AF65-F5344CB8AC3E}">
        <p14:creationId xmlns:p14="http://schemas.microsoft.com/office/powerpoint/2010/main" val="267489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Госстандарт РФ выполняет следующие функции: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512" y="908720"/>
            <a:ext cx="8496944" cy="5832648"/>
          </a:xfrm>
        </p:spPr>
        <p:txBody>
          <a:bodyPr>
            <a:normAutofit fontScale="47500" lnSpcReduction="20000"/>
          </a:bodyPr>
          <a:lstStyle/>
          <a:p>
            <a:r>
              <a:rPr lang="ru-RU" sz="2500" dirty="0"/>
              <a:t>•координирует деятельность государственных органов управления, касающуюся вопросов стандартизации, сертификации, метрологии;</a:t>
            </a:r>
          </a:p>
          <a:p>
            <a:r>
              <a:rPr lang="ru-RU" sz="2500" dirty="0"/>
              <a:t>•взаимодействует с органами власти республик в составе РФ и других субъектов федерации в области стандартизации, сертификации, метрологии;</a:t>
            </a:r>
          </a:p>
          <a:p>
            <a:r>
              <a:rPr lang="ru-RU" sz="2500" dirty="0"/>
              <a:t>•направляет деятельность технических комитетов и субъектов хозяйственной деятельности по разработке, применению стандартов, другим проблемам сообразно своей компетенции;</a:t>
            </a:r>
          </a:p>
          <a:p>
            <a:r>
              <a:rPr lang="ru-RU" sz="2500" dirty="0"/>
              <a:t>•подготавливает проекты законов и других правовых актов в пределах своей компетенции;</a:t>
            </a:r>
          </a:p>
          <a:p>
            <a:r>
              <a:rPr lang="ru-RU" sz="2500" dirty="0"/>
              <a:t>•устанавливает порядок и правила проведения работ по стандартизации, метрологии, сертификации;</a:t>
            </a:r>
          </a:p>
          <a:p>
            <a:r>
              <a:rPr lang="ru-RU" sz="2500" dirty="0"/>
              <a:t>•принимает большую часть государственных стандартов, общероссийских классификаторов технико-экономической информации;</a:t>
            </a:r>
          </a:p>
          <a:p>
            <a:r>
              <a:rPr lang="ru-RU" sz="2500" dirty="0"/>
              <a:t>•осуществляет государственную регистрацию нормативных документов, а также стандартных образцов веществ и материалов;</a:t>
            </a:r>
          </a:p>
          <a:p>
            <a:r>
              <a:rPr lang="ru-RU" sz="2500" dirty="0"/>
              <a:t>•руководит деятельностью по аккредитации испытательных лабораторий и органов по сертификации;</a:t>
            </a:r>
          </a:p>
          <a:p>
            <a:r>
              <a:rPr lang="ru-RU" sz="2500" dirty="0"/>
              <a:t>•осуществляет государственный надзор за соблюдением обязательных требований стандартов, правил метрологии и обязательной сертификации;</a:t>
            </a:r>
          </a:p>
          <a:p>
            <a:r>
              <a:rPr lang="ru-RU" sz="2500" dirty="0"/>
              <a:t>•представляет Россию в международных организациях, занимающихся вопросами стандартизации, сертификации, метрологии и в Межгосударственном совете СНГ;</a:t>
            </a:r>
          </a:p>
          <a:p>
            <a:r>
              <a:rPr lang="ru-RU" sz="2500" dirty="0"/>
              <a:t>•сотрудничает с соответствующими национальными органами зарубежных стран;</a:t>
            </a:r>
          </a:p>
          <a:p>
            <a:r>
              <a:rPr lang="ru-RU" sz="2500" dirty="0"/>
              <a:t>•руководит работой научно-исследовательских институтов и территориальных органов, выполняющих функции Госстандарта в регионах;</a:t>
            </a:r>
          </a:p>
          <a:p>
            <a:r>
              <a:rPr lang="ru-RU" sz="2500" dirty="0"/>
              <a:t>•осуществляет контроль и надзор за соблюдением обязательных требований государственных стандартов, правил обязательной сертификации;</a:t>
            </a:r>
          </a:p>
          <a:p>
            <a:r>
              <a:rPr lang="ru-RU" sz="2500" dirty="0"/>
              <a:t>•участвует в работах по международной, региональной и межгосударственной (в рамках СНГ) стандартизации;</a:t>
            </a:r>
          </a:p>
          <a:p>
            <a:r>
              <a:rPr lang="ru-RU" sz="2500" dirty="0"/>
              <a:t>•устанавливает правила применения в России международных, региональных и межгосударственных стандартов, норм и рекомендаций;</a:t>
            </a:r>
          </a:p>
          <a:p>
            <a:r>
              <a:rPr lang="ru-RU" sz="2500" dirty="0"/>
              <a:t>•при разработке государственных стандартов определяет организационно-технические правила; формы и методы взаимодействия субъектов хозяйственной деятельности как между собой, так и с государственными органами управления, которые будут включены в нормативный документ;</a:t>
            </a:r>
          </a:p>
          <a:p>
            <a:r>
              <a:rPr lang="ru-RU" sz="2500" dirty="0"/>
              <a:t>•организует подготовку и повышение квалификации специалистов в области стандартизации.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6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dirty="0"/>
              <a:t>Руководство и координацию работ по стандартизации </a:t>
            </a:r>
            <a:r>
              <a:rPr lang="ru-RU" u="sng" dirty="0"/>
              <a:t>в области строительства осуществляет</a:t>
            </a:r>
            <a:r>
              <a:rPr lang="ru-RU" dirty="0"/>
              <a:t> </a:t>
            </a:r>
            <a:r>
              <a:rPr lang="ru-RU" b="1" dirty="0"/>
              <a:t>Госстрой России</a:t>
            </a:r>
            <a:r>
              <a:rPr lang="ru-RU" dirty="0"/>
              <a:t>, а другие государственные органы управления имеют право участвовать в стандартизации сообразно их компетенции. Они могут создавать в своей </a:t>
            </a:r>
            <a:r>
              <a:rPr lang="ru-RU" dirty="0" err="1"/>
              <a:t>оргструктуре</a:t>
            </a:r>
            <a:r>
              <a:rPr lang="ru-RU" dirty="0"/>
              <a:t> необходимые службы и подразделения и назначать головные организации по стандартизации.</a:t>
            </a:r>
          </a:p>
        </p:txBody>
      </p:sp>
    </p:spTree>
    <p:extLst>
      <p:ext uri="{BB962C8B-B14F-4D97-AF65-F5344CB8AC3E}">
        <p14:creationId xmlns:p14="http://schemas.microsoft.com/office/powerpoint/2010/main" val="27741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01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404664"/>
            <a:ext cx="7467600" cy="6069288"/>
          </a:xfrm>
        </p:spPr>
        <p:txBody>
          <a:bodyPr>
            <a:normAutofit fontScale="92500"/>
          </a:bodyPr>
          <a:lstStyle/>
          <a:p>
            <a:pPr algn="just"/>
            <a:r>
              <a:rPr lang="ru-RU" b="1" dirty="0"/>
              <a:t>Госстандарт</a:t>
            </a:r>
            <a:r>
              <a:rPr lang="ru-RU" dirty="0"/>
              <a:t> и </a:t>
            </a:r>
            <a:r>
              <a:rPr lang="ru-RU" b="1" dirty="0"/>
              <a:t>Госстрой</a:t>
            </a:r>
            <a:r>
              <a:rPr lang="ru-RU" dirty="0"/>
              <a:t> </a:t>
            </a:r>
            <a:r>
              <a:rPr lang="ru-RU" u="sng" dirty="0"/>
              <a:t>определяют стратегические направления по государственной стандартизации</a:t>
            </a:r>
            <a:r>
              <a:rPr lang="ru-RU" dirty="0"/>
              <a:t>, анализируют все заказы, планы работы технических комитетов, предложения от субъектов хозяйственной деятельности и разрабатывают планы по государственной стандартизации, как правило, годовые. </a:t>
            </a:r>
            <a:r>
              <a:rPr lang="ru-RU" u="sng" dirty="0"/>
              <a:t>Приоритетными считаются задания по гармонизации отечественных нормативных документов с международными (региональными), национальными зарубежными стандартами, а также по разработке требований безопасности к объектам стандартизации и защите прав потребителей. </a:t>
            </a:r>
            <a:r>
              <a:rPr lang="ru-RU" dirty="0"/>
              <a:t>Выполнение планов государственной стандартизации финансируется из государственного бюджета и контролируется Госстандартом РФ (Госстроем РФ).</a:t>
            </a:r>
          </a:p>
        </p:txBody>
      </p:sp>
    </p:spTree>
    <p:extLst>
      <p:ext uri="{BB962C8B-B14F-4D97-AF65-F5344CB8AC3E}">
        <p14:creationId xmlns:p14="http://schemas.microsoft.com/office/powerpoint/2010/main" val="41501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202034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620688"/>
            <a:ext cx="7467600" cy="585326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В </a:t>
            </a:r>
            <a:r>
              <a:rPr lang="ru-RU" dirty="0" err="1"/>
              <a:t>оргструктуре</a:t>
            </a:r>
            <a:r>
              <a:rPr lang="ru-RU" dirty="0"/>
              <a:t> </a:t>
            </a:r>
            <a:r>
              <a:rPr lang="ru-RU" b="1" dirty="0"/>
              <a:t>Госстандарта</a:t>
            </a:r>
            <a:r>
              <a:rPr lang="ru-RU" dirty="0"/>
              <a:t> предусмотрены подразделения для реализации значительного объема работ: 19 научно-исследовательских институтов, 13 опытных заводов, Издательство стандартов, 2 типографии, 3 учебных заведения, более 100 территориальных центров стандартизации, метрологии и сертификации (ЦСМ). </a:t>
            </a:r>
            <a:endParaRPr lang="ru-RU" dirty="0" smtClean="0"/>
          </a:p>
          <a:p>
            <a:pPr algn="just"/>
            <a:r>
              <a:rPr lang="ru-RU" dirty="0" smtClean="0"/>
              <a:t>Эти </a:t>
            </a:r>
            <a:r>
              <a:rPr lang="ru-RU" dirty="0"/>
              <a:t>центры проводят работы по сертификации продукции (услуг), калибровке средств измерений, оказывают инженерно-техническую поддержку по стандартизации, метрологии, сертификации. На базе территориальных органов Госстандарта создаются органы по сертификации и испытательные лаборатории. </a:t>
            </a:r>
          </a:p>
        </p:txBody>
      </p:sp>
    </p:spTree>
    <p:extLst>
      <p:ext uri="{BB962C8B-B14F-4D97-AF65-F5344CB8AC3E}">
        <p14:creationId xmlns:p14="http://schemas.microsoft.com/office/powerpoint/2010/main" val="14674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ru-RU" dirty="0"/>
              <a:t>Технические комитеты 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/>
              <a:t>Технические комитеты </a:t>
            </a:r>
            <a:r>
              <a:rPr lang="ru-RU" dirty="0"/>
              <a:t>по стандартизации. Постоянными рабочими органами по стандартизации являются технические комитеты (ТК), но это не исключает разработку нормативных документов предприятиями, общественными объединениями, другими субъектами хозяйственной деятельности. ТК могут заниматься стандартизацией как в инициативном порядке, так и по договорам на выполнение такого задания в соответствии с программами ТК и планами государственной стандартизации.</a:t>
            </a:r>
          </a:p>
        </p:txBody>
      </p:sp>
    </p:spTree>
    <p:extLst>
      <p:ext uri="{BB962C8B-B14F-4D97-AF65-F5344CB8AC3E}">
        <p14:creationId xmlns:p14="http://schemas.microsoft.com/office/powerpoint/2010/main" val="264179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66130"/>
          </a:xfrm>
        </p:spPr>
        <p:txBody>
          <a:bodyPr>
            <a:normAutofit/>
          </a:bodyPr>
          <a:lstStyle/>
          <a:p>
            <a:r>
              <a:rPr lang="ru-RU" dirty="0"/>
              <a:t>Основные функции ТК: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513318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определение </a:t>
            </a:r>
            <a:r>
              <a:rPr lang="ru-RU" dirty="0"/>
              <a:t>концепций развития стандартизации в своей области;</a:t>
            </a:r>
          </a:p>
          <a:p>
            <a:r>
              <a:rPr lang="ru-RU" dirty="0" smtClean="0"/>
              <a:t>подготовка </a:t>
            </a:r>
            <a:r>
              <a:rPr lang="ru-RU" dirty="0"/>
              <a:t>данных для годовых планов по стандартизации;</a:t>
            </a:r>
          </a:p>
          <a:p>
            <a:r>
              <a:rPr lang="ru-RU" dirty="0" smtClean="0"/>
              <a:t>составление </a:t>
            </a:r>
            <a:r>
              <a:rPr lang="ru-RU" dirty="0"/>
              <a:t>проектов новых стандартов и обновление действующих;</a:t>
            </a:r>
          </a:p>
          <a:p>
            <a:r>
              <a:rPr lang="ru-RU" dirty="0" smtClean="0"/>
              <a:t>оказание </a:t>
            </a:r>
            <a:r>
              <a:rPr lang="ru-RU" dirty="0"/>
              <a:t>научно-методической помощи организациям, участвующим в разработке стандартов и применяющим нормативные документы, в частности, по анализу эффективности стандартизации;</a:t>
            </a:r>
          </a:p>
          <a:p>
            <a:r>
              <a:rPr lang="ru-RU" dirty="0" smtClean="0"/>
              <a:t>привлечение </a:t>
            </a:r>
            <a:r>
              <a:rPr lang="ru-RU" dirty="0"/>
              <a:t>потребителей через союзы и общества потребителей.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9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В Вавилоне во II в. </a:t>
            </a:r>
            <a:r>
              <a:rPr lang="ru-RU" dirty="0" smtClean="0"/>
              <a:t>до </a:t>
            </a:r>
            <a:r>
              <a:rPr lang="ru-RU" dirty="0" smtClean="0"/>
              <a:t>н. э. </a:t>
            </a:r>
            <a:r>
              <a:rPr lang="ru-RU" b="1" dirty="0" smtClean="0"/>
              <a:t>время</a:t>
            </a:r>
            <a:r>
              <a:rPr lang="ru-RU" dirty="0" smtClean="0"/>
              <a:t> измерялось в </a:t>
            </a:r>
            <a:r>
              <a:rPr lang="ru-RU" b="1" dirty="0" smtClean="0"/>
              <a:t>минах</a:t>
            </a:r>
            <a:r>
              <a:rPr lang="ru-RU" b="1" i="1" dirty="0" smtClean="0"/>
              <a:t>. </a:t>
            </a:r>
            <a:r>
              <a:rPr lang="ru-RU" dirty="0" smtClean="0"/>
              <a:t>Мина равнялась промежутку времени (равному примерно двум астрономическим часам), за который из принятых в Вавилоне водяных часов вытекала «мина» воды, масса которой составляла около 500 г. затем мина сократилась и превратилась в привычную для нас </a:t>
            </a:r>
            <a:r>
              <a:rPr lang="ru-RU" b="1" i="1" dirty="0" smtClean="0"/>
              <a:t>минуту</a:t>
            </a:r>
            <a:r>
              <a:rPr lang="ru-RU" i="1" dirty="0" smtClean="0"/>
              <a:t>. Со временем водяные часы уступили </a:t>
            </a:r>
            <a:r>
              <a:rPr lang="ru-RU" dirty="0" smtClean="0"/>
              <a:t>место песочным, а затем более сложным маятниковым механизмам.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7467600" cy="1152128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Основополагающие стандарты Государственной системы стандартизации (ГСС)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51331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/>
              <a:t>соответствии с Законом "О стандартизации" в РФ действует Государственная система стандартизации. Методологические вопросы ее организации и функционирования изложены в комплексе государственных основополагающих стандартов "Государственная система стандартизации Российской </a:t>
            </a:r>
            <a:r>
              <a:rPr lang="ru-RU" dirty="0" smtClean="0"/>
              <a:t>Федерации". Данный </a:t>
            </a:r>
            <a:r>
              <a:rPr lang="ru-RU" dirty="0"/>
              <a:t>комплекс включает следующие документы:</a:t>
            </a:r>
          </a:p>
          <a:p>
            <a:r>
              <a:rPr lang="ru-RU" dirty="0"/>
              <a:t>•    ГОСТ Ρ 1.0-92 "Государственная система стандартизации Российской Федерации. Основные положения";</a:t>
            </a:r>
          </a:p>
          <a:p>
            <a:r>
              <a:rPr lang="ru-RU" dirty="0"/>
              <a:t>•    ГОСТ Ρ 1.2-92 "Государственная система стандартизации Российской Федерации. Порядок разработки Государственных стандартов";</a:t>
            </a:r>
          </a:p>
          <a:p>
            <a:r>
              <a:rPr lang="ru-RU" dirty="0"/>
              <a:t>•    ГОСТ Ρ 1.4-93 "Государственная система стандартизации Российской Федерации. Стандарты отраслей, стандарты предприятий, научно-технических, инженерных обществ и других общественных объединений. Общие положения";</a:t>
            </a:r>
          </a:p>
          <a:p>
            <a:r>
              <a:rPr lang="ru-RU" dirty="0"/>
              <a:t>•    ГОСТ Ρ 1.5-92 "Государственная система стандартизации Российской Федерации. Общие требования к построению, изложению, оформлению и содержанию стандартов";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6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498178"/>
          </a:xfrm>
        </p:spPr>
        <p:txBody>
          <a:bodyPr>
            <a:normAutofit fontScale="90000"/>
          </a:bodyPr>
          <a:lstStyle/>
          <a:p>
            <a:r>
              <a:rPr lang="ru-RU" dirty="0"/>
              <a:t>Роль стандартизации в повышении эффективности производства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7467600" cy="534920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Для повышения качества изделий применяются следующие </a:t>
            </a:r>
            <a:r>
              <a:rPr lang="ru-RU" b="1" dirty="0"/>
              <a:t>принципы</a:t>
            </a:r>
            <a:r>
              <a:rPr lang="ru-RU" dirty="0"/>
              <a:t> и </a:t>
            </a:r>
            <a:r>
              <a:rPr lang="ru-RU" b="1" dirty="0"/>
              <a:t>методы</a:t>
            </a:r>
            <a:r>
              <a:rPr lang="ru-RU" dirty="0"/>
              <a:t> стандартизации: </a:t>
            </a:r>
            <a:endParaRPr lang="ru-RU" dirty="0" smtClean="0"/>
          </a:p>
          <a:p>
            <a:r>
              <a:rPr lang="ru-RU" dirty="0"/>
              <a:t>Принципы стандартизации:</a:t>
            </a:r>
          </a:p>
          <a:p>
            <a:r>
              <a:rPr lang="ru-RU" b="1" dirty="0" smtClean="0"/>
              <a:t>Научные </a:t>
            </a:r>
            <a:r>
              <a:rPr lang="ru-RU" b="1" dirty="0"/>
              <a:t>принципы:</a:t>
            </a:r>
          </a:p>
          <a:p>
            <a:r>
              <a:rPr lang="ru-RU" dirty="0"/>
              <a:t>	Эффективность;</a:t>
            </a:r>
          </a:p>
          <a:p>
            <a:r>
              <a:rPr lang="ru-RU" dirty="0"/>
              <a:t>	Динамичность;</a:t>
            </a:r>
          </a:p>
          <a:p>
            <a:r>
              <a:rPr lang="ru-RU" dirty="0"/>
              <a:t>	Комплексность;</a:t>
            </a:r>
          </a:p>
          <a:p>
            <a:r>
              <a:rPr lang="ru-RU" dirty="0"/>
              <a:t>	</a:t>
            </a:r>
            <a:r>
              <a:rPr lang="ru-RU" dirty="0" err="1"/>
              <a:t>Взаимовыгодность</a:t>
            </a:r>
            <a:r>
              <a:rPr lang="ru-RU" dirty="0"/>
              <a:t>;</a:t>
            </a:r>
          </a:p>
          <a:p>
            <a:r>
              <a:rPr lang="ru-RU" dirty="0"/>
              <a:t>	Перспективность;</a:t>
            </a:r>
          </a:p>
          <a:p>
            <a:r>
              <a:rPr lang="ru-RU" dirty="0"/>
              <a:t>	Обязательность.</a:t>
            </a:r>
          </a:p>
          <a:p>
            <a:r>
              <a:rPr lang="ru-RU" b="1" dirty="0" smtClean="0"/>
              <a:t>Организационные </a:t>
            </a:r>
            <a:r>
              <a:rPr lang="ru-RU" b="1" dirty="0"/>
              <a:t>принципы:</a:t>
            </a:r>
          </a:p>
          <a:p>
            <a:r>
              <a:rPr lang="ru-RU" dirty="0"/>
              <a:t>	Экономичность;</a:t>
            </a:r>
          </a:p>
          <a:p>
            <a:r>
              <a:rPr lang="ru-RU" dirty="0"/>
              <a:t>	Применимость;</a:t>
            </a:r>
          </a:p>
          <a:p>
            <a:r>
              <a:rPr lang="ru-RU" dirty="0"/>
              <a:t>	Совместимость;</a:t>
            </a:r>
          </a:p>
          <a:p>
            <a:r>
              <a:rPr lang="ru-RU" dirty="0"/>
              <a:t>	Безопасность;</a:t>
            </a:r>
          </a:p>
          <a:p>
            <a:r>
              <a:rPr lang="ru-RU" dirty="0"/>
              <a:t>	Охрана окружающей среды.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6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1805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/>
              <a:t>Методы стандартизации:</a:t>
            </a:r>
          </a:p>
          <a:p>
            <a:r>
              <a:rPr lang="ru-RU" dirty="0" smtClean="0"/>
              <a:t>Унификация</a:t>
            </a:r>
            <a:r>
              <a:rPr lang="ru-RU" dirty="0"/>
              <a:t>;</a:t>
            </a:r>
          </a:p>
          <a:p>
            <a:r>
              <a:rPr lang="ru-RU" dirty="0" smtClean="0"/>
              <a:t>Типизация</a:t>
            </a:r>
            <a:r>
              <a:rPr lang="ru-RU" dirty="0"/>
              <a:t>;</a:t>
            </a:r>
          </a:p>
          <a:p>
            <a:r>
              <a:rPr lang="ru-RU" dirty="0" smtClean="0"/>
              <a:t>Систематизация</a:t>
            </a:r>
            <a:r>
              <a:rPr lang="ru-RU" dirty="0"/>
              <a:t>;</a:t>
            </a:r>
          </a:p>
          <a:p>
            <a:r>
              <a:rPr lang="ru-RU" dirty="0" err="1" smtClean="0"/>
              <a:t>Агрегатирование</a:t>
            </a:r>
            <a:r>
              <a:rPr lang="ru-RU" dirty="0"/>
              <a:t>;</a:t>
            </a:r>
          </a:p>
          <a:p>
            <a:r>
              <a:rPr lang="ru-RU" dirty="0" err="1" smtClean="0"/>
              <a:t>Симплификация</a:t>
            </a:r>
            <a:r>
              <a:rPr lang="ru-RU" dirty="0"/>
              <a:t>;</a:t>
            </a:r>
          </a:p>
          <a:p>
            <a:r>
              <a:rPr lang="ru-RU" dirty="0" smtClean="0"/>
              <a:t>Селекция</a:t>
            </a:r>
            <a:r>
              <a:rPr lang="ru-RU" dirty="0"/>
              <a:t>;</a:t>
            </a:r>
          </a:p>
          <a:p>
            <a:r>
              <a:rPr lang="ru-RU" dirty="0" smtClean="0"/>
              <a:t>Оптимизация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8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714202"/>
          </a:xfrm>
        </p:spPr>
        <p:txBody>
          <a:bodyPr>
            <a:noAutofit/>
          </a:bodyPr>
          <a:lstStyle/>
          <a:p>
            <a:r>
              <a:rPr lang="ru-RU" sz="2400" dirty="0"/>
              <a:t>В условиях рыночных отношений стандартизация выполняет три функции: </a:t>
            </a:r>
            <a:r>
              <a:rPr lang="ru-RU" sz="2400" b="1" dirty="0"/>
              <a:t>экономическую, социальную и коммуникативную: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988840"/>
            <a:ext cx="8075240" cy="4485112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/>
              <a:t>Экономическая </a:t>
            </a:r>
            <a:r>
              <a:rPr lang="ru-RU" b="1" dirty="0"/>
              <a:t>функция </a:t>
            </a:r>
            <a:r>
              <a:rPr lang="ru-RU" dirty="0"/>
              <a:t>позволяет заинтересованным сторонам получить достоверную информацию о продукции, причем в четкой и удобной форме. При заключении договора (контракта) ссылка на стандарт заменяет описание сведений о товаре и обязывает поставщика выполнять указанные требования и подтверждать их; </a:t>
            </a:r>
          </a:p>
        </p:txBody>
      </p:sp>
    </p:spTree>
    <p:extLst>
      <p:ext uri="{BB962C8B-B14F-4D97-AF65-F5344CB8AC3E}">
        <p14:creationId xmlns:p14="http://schemas.microsoft.com/office/powerpoint/2010/main" val="17492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dirty="0"/>
              <a:t>Однако есть и другая сторона стандартного технологического процесса: возможность сравнительной оценки конкурентоспособности предприятия на перспективу </a:t>
            </a:r>
            <a:r>
              <a:rPr lang="ru-RU" u="sng" dirty="0"/>
              <a:t>Постоянное применение только стандартизованных технологий </a:t>
            </a:r>
            <a:r>
              <a:rPr lang="ru-RU" b="1" u="sng" dirty="0"/>
              <a:t>не может обеспечить технологический прорыв, </a:t>
            </a:r>
            <a:r>
              <a:rPr lang="ru-RU" u="sng" dirty="0"/>
              <a:t>а стало быть, и передовые позиции на мировом рынке.</a:t>
            </a:r>
          </a:p>
        </p:txBody>
      </p:sp>
    </p:spTree>
    <p:extLst>
      <p:ext uri="{BB962C8B-B14F-4D97-AF65-F5344CB8AC3E}">
        <p14:creationId xmlns:p14="http://schemas.microsoft.com/office/powerpoint/2010/main" val="32824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 smtClean="0"/>
              <a:t>Социальная </a:t>
            </a:r>
            <a:r>
              <a:rPr lang="ru-RU" b="1" dirty="0"/>
              <a:t>функция </a:t>
            </a:r>
            <a:r>
              <a:rPr lang="ru-RU" dirty="0"/>
              <a:t>стандартизации заключается в том, что необходимо стремиться включать в стандарты и достигать в производстве такие показатели качества объекта стандартизации, которые содействуют здравоохранению, санитарно-гигиеническим нормам, безопасности в использовании и возможности </a:t>
            </a:r>
            <a:r>
              <a:rPr lang="ru-RU" dirty="0" err="1"/>
              <a:t>экологичной</a:t>
            </a:r>
            <a:r>
              <a:rPr lang="ru-RU" dirty="0"/>
              <a:t> утилизации продукта.</a:t>
            </a:r>
          </a:p>
        </p:txBody>
      </p:sp>
    </p:spTree>
    <p:extLst>
      <p:ext uri="{BB962C8B-B14F-4D97-AF65-F5344CB8AC3E}">
        <p14:creationId xmlns:p14="http://schemas.microsoft.com/office/powerpoint/2010/main" val="10641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ru-RU" b="1" dirty="0" smtClean="0"/>
              <a:t>Коммуникативная </a:t>
            </a:r>
            <a:r>
              <a:rPr lang="ru-RU" b="1" dirty="0"/>
              <a:t>функция </a:t>
            </a:r>
            <a:r>
              <a:rPr lang="ru-RU" dirty="0"/>
              <a:t>связана с достижением взаимопонимания в обществе через обмен информацией. Для этого нужны стандартизованные термины, трактовки понятий, символы, единые правила делопроизводства и т.п.</a:t>
            </a:r>
          </a:p>
        </p:txBody>
      </p:sp>
    </p:spTree>
    <p:extLst>
      <p:ext uri="{BB962C8B-B14F-4D97-AF65-F5344CB8AC3E}">
        <p14:creationId xmlns:p14="http://schemas.microsoft.com/office/powerpoint/2010/main" val="39080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Базовые международные стандарты в </a:t>
            </a:r>
            <a:r>
              <a:rPr lang="ru-RU" b="1" dirty="0"/>
              <a:t>ИТ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512" y="908720"/>
            <a:ext cx="8496944" cy="5832648"/>
          </a:xfrm>
        </p:spPr>
        <p:txBody>
          <a:bodyPr>
            <a:normAutofit fontScale="25000" lnSpcReduction="20000"/>
          </a:bodyPr>
          <a:lstStyle/>
          <a:p>
            <a:r>
              <a:rPr lang="ru-RU" sz="5600" dirty="0"/>
              <a:t>1.	ISO/IEC 12207:1995.. Информационная технология. Процессы жизненного цикла программного обеспечения.</a:t>
            </a:r>
          </a:p>
          <a:p>
            <a:r>
              <a:rPr lang="ru-RU" sz="5600" dirty="0"/>
              <a:t>2.	ISO/IEC 9126-1:2000. Информационная технология. Качество программного обеспечения. Часть 1: Модель качества.</a:t>
            </a:r>
          </a:p>
          <a:p>
            <a:r>
              <a:rPr lang="ru-RU" sz="5600" dirty="0"/>
              <a:t>3.	ISO/IEC 9126-1-3: 1998. Информационная технология - Характеристики и метрики качества программного обеспечения: Часть 1. Характеристики и </a:t>
            </a:r>
            <a:r>
              <a:rPr lang="ru-RU" sz="5600" dirty="0" err="1"/>
              <a:t>подхарактеристики</a:t>
            </a:r>
            <a:r>
              <a:rPr lang="ru-RU" sz="5600" dirty="0"/>
              <a:t> качества; Часть 2. Внешние метрики Часть 3. Внутренние метрики (Первое издание).</a:t>
            </a:r>
          </a:p>
          <a:p>
            <a:r>
              <a:rPr lang="ru-RU" sz="5600" dirty="0"/>
              <a:t>4.	ISO/IEC 9126:1991. Информационная технология. Оценка программного продукта. Характеристики качества и руководство по их применению.</a:t>
            </a:r>
          </a:p>
          <a:p>
            <a:r>
              <a:rPr lang="ru-RU" sz="5600" dirty="0"/>
              <a:t>5.	ISO/IEC 12119:1994. Информационная технология. Пакеты программ. Требования к качеству и оценка качества.</a:t>
            </a:r>
          </a:p>
          <a:p>
            <a:r>
              <a:rPr lang="ru-RU" sz="5600" dirty="0"/>
              <a:t>6.	ISO/IEC 14598-1:1997. Информационная технология. Оценивание программного продукта. Часть 1: Общее руководство.</a:t>
            </a:r>
          </a:p>
          <a:p>
            <a:r>
              <a:rPr lang="ru-RU" sz="5600" dirty="0"/>
              <a:t>7.	ISO/IEC 14598-4:1999. Информационная технология. Разработка программных средств. Процессы для заказчика.</a:t>
            </a:r>
          </a:p>
          <a:p>
            <a:r>
              <a:rPr lang="ru-RU" sz="5600" dirty="0"/>
              <a:t>8.	ISO/IEC 15288: 2000. Управление жизненным циклом. Процессы жизненного цикла системы.</a:t>
            </a:r>
          </a:p>
          <a:p>
            <a:r>
              <a:rPr lang="ru-RU" sz="5600" dirty="0"/>
              <a:t>9.	ISO 687:1983. ИТ. Управление конфигурацией программного обеспечения.</a:t>
            </a:r>
          </a:p>
          <a:p>
            <a:r>
              <a:rPr lang="ru-RU" sz="5600" dirty="0"/>
              <a:t>10.	ISO 6592:1985. Информационная технология. Руководство по документации для вычислительных систем.</a:t>
            </a:r>
          </a:p>
          <a:p>
            <a:r>
              <a:rPr lang="ru-RU" sz="5600" dirty="0"/>
              <a:t>11.	ISO 6592:1986. ОИ. Руководство по документации для вычислительных систем.</a:t>
            </a:r>
          </a:p>
          <a:p>
            <a:r>
              <a:rPr lang="ru-RU" sz="5600" dirty="0"/>
              <a:t>12.	ISO 9127:1987. ИТ. Пользовательская и рекламная документация на пакеты программ.</a:t>
            </a:r>
          </a:p>
          <a:p>
            <a:r>
              <a:rPr lang="ru-RU" sz="5600" dirty="0"/>
              <a:t>13.	ISO 9294:1990. TO. ИТ. Руководство по управлению документированием программного обеспечения.</a:t>
            </a:r>
          </a:p>
          <a:p>
            <a:r>
              <a:rPr lang="ru-RU" sz="5600" dirty="0"/>
              <a:t>14.	ISO 15846:1998. ТО. Процессы жизненного цикла программных средств. Конфигурационное управление программными средствами.</a:t>
            </a:r>
          </a:p>
          <a:p>
            <a:r>
              <a:rPr lang="ru-RU" sz="5600" dirty="0"/>
              <a:t>15.	MIL-STD-498:1994. Разработка и документирование программного обеспечения.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36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01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548680"/>
            <a:ext cx="8352928" cy="5925272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16.	ISO TR 9127:1988. Системы обработки информации - Документация пользователя и сопроводительная информация для пакетов программ потребителя.</a:t>
            </a:r>
          </a:p>
          <a:p>
            <a:r>
              <a:rPr lang="ru-RU" dirty="0"/>
              <a:t>17.	ISO 14102:1995. Информационная технология - Оценивание и выбор инструментальных средств CASE.</a:t>
            </a:r>
          </a:p>
          <a:p>
            <a:r>
              <a:rPr lang="ru-RU" dirty="0"/>
              <a:t>18.	IEEE 1063-1993. Пользовательская документация на программное обеспечение.</a:t>
            </a:r>
          </a:p>
          <a:p>
            <a:r>
              <a:rPr lang="ru-RU" dirty="0"/>
              <a:t>19.	IEEE 1074-1995. Процессы жизненного цикла для развития программного обеспечения.</a:t>
            </a:r>
          </a:p>
          <a:p>
            <a:r>
              <a:rPr lang="ru-RU" dirty="0"/>
              <a:t>20.	ANSI/IEEE 828 - 1990. Планирование управления конфигурацией программного обеспечения.</a:t>
            </a:r>
          </a:p>
          <a:p>
            <a:r>
              <a:rPr lang="ru-RU" dirty="0"/>
              <a:t>21.	ANSI/IEEE 829 - 1983. Документация при тестировании программ.</a:t>
            </a:r>
          </a:p>
          <a:p>
            <a:r>
              <a:rPr lang="ru-RU" dirty="0"/>
              <a:t>22.	ANSI/IEEE 983 - 1986. Руководство по планированию обеспечения качества программных средств.</a:t>
            </a:r>
          </a:p>
          <a:p>
            <a:r>
              <a:rPr lang="ru-RU" dirty="0"/>
              <a:t>23.	ANSI/IEEE 1008 - 1986. Тестирование программных модулей и компонентов ПС.</a:t>
            </a:r>
          </a:p>
          <a:p>
            <a:r>
              <a:rPr lang="ru-RU" dirty="0"/>
              <a:t>24.	ANSI/IEEE 1012 - 1986. Планирование проверки (оценки) (</a:t>
            </a:r>
            <a:r>
              <a:rPr lang="ru-RU" dirty="0" err="1"/>
              <a:t>verification</a:t>
            </a:r>
            <a:r>
              <a:rPr lang="ru-RU" dirty="0"/>
              <a:t>) и подтверждения достоверности (</a:t>
            </a:r>
            <a:r>
              <a:rPr lang="ru-RU" dirty="0" err="1"/>
              <a:t>validation</a:t>
            </a:r>
            <a:r>
              <a:rPr lang="ru-RU" dirty="0"/>
              <a:t>) программных средств.</a:t>
            </a:r>
          </a:p>
          <a:p>
            <a:r>
              <a:rPr lang="ru-RU" dirty="0"/>
              <a:t>25.	ANSI/IEEE 1042 - 1993. Руководство по планированию управления конфигурацией программного обеспечения.</a:t>
            </a:r>
          </a:p>
          <a:p>
            <a:r>
              <a:rPr lang="ru-RU" dirty="0"/>
              <a:t>26.	ANSI/IEEE 1063:1993. Пользовательская документация на программные средства .</a:t>
            </a:r>
          </a:p>
          <a:p>
            <a:r>
              <a:rPr lang="ru-RU" dirty="0"/>
              <a:t>27.	ANSI/IEEE 1219 - 1992. Сопровождение программного обеспечения.</a:t>
            </a:r>
          </a:p>
          <a:p>
            <a:r>
              <a:rPr lang="ru-RU" dirty="0"/>
              <a:t>28.	ISO 8402:1994. Управление качеством и обеспечение качества – Словарь. Второе издание.</a:t>
            </a:r>
          </a:p>
          <a:p>
            <a:r>
              <a:rPr lang="ru-RU" dirty="0"/>
              <a:t>29.	ISO 9000-3:1997. Стандарты в области административного управления качеством и обеспечения качества. Часть 3. Руководящие указания по применению ISO 9001 при разработке, поставке, монтаже и обслуживании программного обеспечения. Второе издание.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3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/>
          <a:lstStyle/>
          <a:p>
            <a:r>
              <a:rPr lang="ru-RU" dirty="0"/>
              <a:t>Стандарты IEEE в области </a:t>
            </a:r>
            <a:r>
              <a:rPr lang="ru-RU" b="1" dirty="0"/>
              <a:t>IT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836712"/>
            <a:ext cx="8496944" cy="5760640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/>
              <a:t>1.	IEEE </a:t>
            </a:r>
            <a:r>
              <a:rPr lang="en-US" sz="5600" dirty="0" err="1"/>
              <a:t>Std</a:t>
            </a:r>
            <a:r>
              <a:rPr lang="en-US" sz="5600" dirty="0"/>
              <a:t> 610.12-1990, IEEE Standard Glossary of Software Engineering Terminology</a:t>
            </a:r>
          </a:p>
          <a:p>
            <a:r>
              <a:rPr lang="en-US" sz="5600" dirty="0"/>
              <a:t>2.	IEEE </a:t>
            </a:r>
            <a:r>
              <a:rPr lang="en-US" sz="5600" dirty="0" err="1"/>
              <a:t>Std</a:t>
            </a:r>
            <a:r>
              <a:rPr lang="en-US" sz="5600" dirty="0"/>
              <a:t> 730-1989, IEEE Standard for Software Quality Assurance Plans (ANSI)</a:t>
            </a:r>
          </a:p>
          <a:p>
            <a:r>
              <a:rPr lang="en-US" sz="5600" dirty="0"/>
              <a:t>3.	IEEE </a:t>
            </a:r>
            <a:r>
              <a:rPr lang="en-US" sz="5600" dirty="0" err="1"/>
              <a:t>Std</a:t>
            </a:r>
            <a:r>
              <a:rPr lang="en-US" sz="5600" dirty="0"/>
              <a:t> 730.1-1995, IEEE Guide for Software Quality Assurance Plans (ANSI)</a:t>
            </a:r>
          </a:p>
          <a:p>
            <a:r>
              <a:rPr lang="en-US" sz="5600" dirty="0"/>
              <a:t>4.	IEEE </a:t>
            </a:r>
            <a:r>
              <a:rPr lang="en-US" sz="5600" dirty="0" err="1"/>
              <a:t>Std</a:t>
            </a:r>
            <a:r>
              <a:rPr lang="en-US" sz="5600" dirty="0"/>
              <a:t> 828-1990, IEEE Standard for Software Configuration Management Plans (ANSI)</a:t>
            </a:r>
          </a:p>
          <a:p>
            <a:r>
              <a:rPr lang="en-US" sz="5600" dirty="0"/>
              <a:t>5.	IEEE </a:t>
            </a:r>
            <a:r>
              <a:rPr lang="en-US" sz="5600" dirty="0" err="1"/>
              <a:t>Std</a:t>
            </a:r>
            <a:r>
              <a:rPr lang="en-US" sz="5600" dirty="0"/>
              <a:t> 829-1983 (</a:t>
            </a:r>
            <a:r>
              <a:rPr lang="en-US" sz="5600" dirty="0" err="1"/>
              <a:t>Reaff</a:t>
            </a:r>
            <a:r>
              <a:rPr lang="en-US" sz="5600" dirty="0"/>
              <a:t> 1991), IEEE Standard for Software Test Documentation (ANSI)</a:t>
            </a:r>
          </a:p>
          <a:p>
            <a:r>
              <a:rPr lang="en-US" sz="5600" dirty="0"/>
              <a:t>6.	IEEE </a:t>
            </a:r>
            <a:r>
              <a:rPr lang="en-US" sz="5600" dirty="0" err="1"/>
              <a:t>Std</a:t>
            </a:r>
            <a:r>
              <a:rPr lang="en-US" sz="5600" dirty="0"/>
              <a:t> 830-1993, IEEE Recommended Practice for Software Requirements Specifications (ANSI)</a:t>
            </a:r>
          </a:p>
          <a:p>
            <a:r>
              <a:rPr lang="en-US" sz="5600" dirty="0"/>
              <a:t>7.	IEEE </a:t>
            </a:r>
            <a:r>
              <a:rPr lang="en-US" sz="5600" dirty="0" err="1"/>
              <a:t>Std</a:t>
            </a:r>
            <a:r>
              <a:rPr lang="en-US" sz="5600" dirty="0"/>
              <a:t> 982.1-1988, IEEE Standard Dictionary of Measures to Produce Reliable Software (ANSI)</a:t>
            </a:r>
          </a:p>
          <a:p>
            <a:r>
              <a:rPr lang="en-US" sz="5600" dirty="0"/>
              <a:t>8.	IEEE </a:t>
            </a:r>
            <a:r>
              <a:rPr lang="en-US" sz="5600" dirty="0" err="1"/>
              <a:t>Std</a:t>
            </a:r>
            <a:r>
              <a:rPr lang="en-US" sz="5600" dirty="0"/>
              <a:t> 982.2-1988, IEEE Guide for the Use of IEEE Standard Dictionary of Measures to Produce Reliable Software (ANSI)</a:t>
            </a:r>
          </a:p>
          <a:p>
            <a:r>
              <a:rPr lang="en-US" sz="5600" dirty="0"/>
              <a:t>9.	IEEE </a:t>
            </a:r>
            <a:r>
              <a:rPr lang="en-US" sz="5600" dirty="0" err="1"/>
              <a:t>Std</a:t>
            </a:r>
            <a:r>
              <a:rPr lang="en-US" sz="5600" dirty="0"/>
              <a:t> 990-1987 (</a:t>
            </a:r>
            <a:r>
              <a:rPr lang="en-US" sz="5600" dirty="0" err="1"/>
              <a:t>Reaff</a:t>
            </a:r>
            <a:r>
              <a:rPr lang="en-US" sz="5600" dirty="0"/>
              <a:t> 1992), IEEE Recommended Practice for Ada As a Program Design Language (ANSI)</a:t>
            </a:r>
          </a:p>
          <a:p>
            <a:r>
              <a:rPr lang="en-US" sz="5600" dirty="0"/>
              <a:t>10.	IEEE </a:t>
            </a:r>
            <a:r>
              <a:rPr lang="en-US" sz="5600" dirty="0" err="1"/>
              <a:t>Std</a:t>
            </a:r>
            <a:r>
              <a:rPr lang="en-US" sz="5600" dirty="0"/>
              <a:t> 1002-1987 (</a:t>
            </a:r>
            <a:r>
              <a:rPr lang="en-US" sz="5600" dirty="0" err="1"/>
              <a:t>Reaff</a:t>
            </a:r>
            <a:r>
              <a:rPr lang="en-US" sz="5600" dirty="0"/>
              <a:t> 1992), IEEE Standard Taxonomy for Software Engineering Standards (ANSI)</a:t>
            </a:r>
          </a:p>
          <a:p>
            <a:r>
              <a:rPr lang="en-US" sz="5600" dirty="0"/>
              <a:t>11.	IEEE </a:t>
            </a:r>
            <a:r>
              <a:rPr lang="en-US" sz="5600" dirty="0" err="1"/>
              <a:t>Std</a:t>
            </a:r>
            <a:r>
              <a:rPr lang="en-US" sz="5600" dirty="0"/>
              <a:t> 1008-1987 (</a:t>
            </a:r>
            <a:r>
              <a:rPr lang="en-US" sz="5600" dirty="0" err="1"/>
              <a:t>Reaff</a:t>
            </a:r>
            <a:r>
              <a:rPr lang="en-US" sz="5600" dirty="0"/>
              <a:t> 1993), IEEE Standard for Software Unit Testing (ANSI)</a:t>
            </a:r>
          </a:p>
          <a:p>
            <a:r>
              <a:rPr lang="en-US" sz="5600" dirty="0"/>
              <a:t>12.	IEEE </a:t>
            </a:r>
            <a:r>
              <a:rPr lang="en-US" sz="5600" dirty="0" err="1"/>
              <a:t>Std</a:t>
            </a:r>
            <a:r>
              <a:rPr lang="en-US" sz="5600" dirty="0"/>
              <a:t> 1012-1986 (</a:t>
            </a:r>
            <a:r>
              <a:rPr lang="en-US" sz="5600" dirty="0" err="1"/>
              <a:t>Reaff</a:t>
            </a:r>
            <a:r>
              <a:rPr lang="en-US" sz="5600" dirty="0"/>
              <a:t> 1992), IEEE Standard for Software Verification and Validation Plans (ANSI)</a:t>
            </a:r>
          </a:p>
          <a:p>
            <a:r>
              <a:rPr lang="en-US" sz="5600" dirty="0"/>
              <a:t>13.	IEEE </a:t>
            </a:r>
            <a:r>
              <a:rPr lang="en-US" sz="5600" dirty="0" err="1"/>
              <a:t>Std</a:t>
            </a:r>
            <a:r>
              <a:rPr lang="en-US" sz="5600" dirty="0"/>
              <a:t> 1016-1987 (</a:t>
            </a:r>
            <a:r>
              <a:rPr lang="en-US" sz="5600" dirty="0" err="1"/>
              <a:t>Reaff</a:t>
            </a:r>
            <a:r>
              <a:rPr lang="en-US" sz="5600" dirty="0"/>
              <a:t> 1993), IEEE Recommended Practice for Software Design Descriptions (ANSI)</a:t>
            </a:r>
          </a:p>
          <a:p>
            <a:r>
              <a:rPr lang="en-US" sz="5600" dirty="0"/>
              <a:t>14.	IEEE </a:t>
            </a:r>
            <a:r>
              <a:rPr lang="en-US" sz="5600" dirty="0" err="1"/>
              <a:t>Std</a:t>
            </a:r>
            <a:r>
              <a:rPr lang="en-US" sz="5600" dirty="0"/>
              <a:t> 1016.1-1993, IEEE Guide to Software Design Descriptions (ANSI)</a:t>
            </a:r>
          </a:p>
          <a:p>
            <a:r>
              <a:rPr lang="en-US" sz="5600" dirty="0"/>
              <a:t>15.	IEEE </a:t>
            </a:r>
            <a:r>
              <a:rPr lang="en-US" sz="5600" dirty="0" err="1"/>
              <a:t>Std</a:t>
            </a:r>
            <a:r>
              <a:rPr lang="en-US" sz="5600" dirty="0"/>
              <a:t> 1028-1988 (</a:t>
            </a:r>
            <a:r>
              <a:rPr lang="en-US" sz="5600" dirty="0" err="1"/>
              <a:t>Reaff</a:t>
            </a:r>
            <a:r>
              <a:rPr lang="en-US" sz="5600" dirty="0"/>
              <a:t> 1993), IEEE Standard for Software Reviews and Audits (ANSI)</a:t>
            </a:r>
          </a:p>
          <a:p>
            <a:r>
              <a:rPr lang="en-US" sz="5600" dirty="0"/>
              <a:t>16.	IEEE </a:t>
            </a:r>
            <a:r>
              <a:rPr lang="en-US" sz="5600" dirty="0" err="1"/>
              <a:t>Std</a:t>
            </a:r>
            <a:r>
              <a:rPr lang="en-US" sz="5600" dirty="0"/>
              <a:t> 1042-1987 (</a:t>
            </a:r>
            <a:r>
              <a:rPr lang="en-US" sz="5600" dirty="0" err="1"/>
              <a:t>Reaff</a:t>
            </a:r>
            <a:r>
              <a:rPr lang="en-US" sz="5600" dirty="0"/>
              <a:t> 1993), IEEE Guide to Software Configuration Management (ANSI)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6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21014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Основными </a:t>
            </a:r>
            <a:r>
              <a:rPr lang="ru-RU" b="1" dirty="0" smtClean="0"/>
              <a:t>задачами метрологии (по РМГ 29-99) являются:</a:t>
            </a:r>
            <a:br>
              <a:rPr lang="ru-RU" b="1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установление </a:t>
            </a:r>
            <a:r>
              <a:rPr lang="ru-RU" dirty="0" smtClean="0"/>
              <a:t>единиц физических величин, государственных эталонов и </a:t>
            </a:r>
            <a:r>
              <a:rPr lang="ru-RU" dirty="0" smtClean="0"/>
              <a:t>образцовых средств </a:t>
            </a:r>
            <a:r>
              <a:rPr lang="ru-RU" dirty="0" smtClean="0"/>
              <a:t>измерений;</a:t>
            </a:r>
          </a:p>
          <a:p>
            <a:r>
              <a:rPr lang="ru-RU" dirty="0" smtClean="0"/>
              <a:t>разработка </a:t>
            </a:r>
            <a:r>
              <a:rPr lang="ru-RU" dirty="0" smtClean="0"/>
              <a:t>теории, методов и средств измерений и контроля;</a:t>
            </a:r>
          </a:p>
          <a:p>
            <a:r>
              <a:rPr lang="ru-RU" dirty="0" smtClean="0"/>
              <a:t>обеспечение </a:t>
            </a:r>
            <a:r>
              <a:rPr lang="ru-RU" dirty="0" smtClean="0"/>
              <a:t>единства измерений;</a:t>
            </a:r>
          </a:p>
          <a:p>
            <a:r>
              <a:rPr lang="ru-RU" dirty="0" smtClean="0"/>
              <a:t>разработка </a:t>
            </a:r>
            <a:r>
              <a:rPr lang="ru-RU" dirty="0" smtClean="0"/>
              <a:t>методов оценки погрешностей, состояния средств измерения и контроля;</a:t>
            </a:r>
          </a:p>
          <a:p>
            <a:r>
              <a:rPr lang="ru-RU" dirty="0" smtClean="0"/>
              <a:t>разработка </a:t>
            </a:r>
            <a:r>
              <a:rPr lang="ru-RU" dirty="0" smtClean="0"/>
              <a:t>методов передачи размеров единиц от эталонов или образцовых средств</a:t>
            </a:r>
          </a:p>
          <a:p>
            <a:r>
              <a:rPr lang="ru-RU" dirty="0" smtClean="0"/>
              <a:t>измерений рабочим средствам измерений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01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404664"/>
            <a:ext cx="7467600" cy="606928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17.	IEEE </a:t>
            </a:r>
            <a:r>
              <a:rPr lang="en-US" dirty="0" err="1"/>
              <a:t>Std</a:t>
            </a:r>
            <a:r>
              <a:rPr lang="en-US" dirty="0"/>
              <a:t> 1044-1993, IEEE Standard Classification for Software Anomalies (ANSI)</a:t>
            </a:r>
          </a:p>
          <a:p>
            <a:r>
              <a:rPr lang="en-US" dirty="0"/>
              <a:t>18.	IEEE </a:t>
            </a:r>
            <a:r>
              <a:rPr lang="en-US" dirty="0" err="1"/>
              <a:t>Std</a:t>
            </a:r>
            <a:r>
              <a:rPr lang="en-US" dirty="0"/>
              <a:t> 1044.1-1995, IEEE Guide to Classification for Software Anomalies (ANSI)</a:t>
            </a:r>
          </a:p>
          <a:p>
            <a:r>
              <a:rPr lang="en-US" dirty="0"/>
              <a:t>19.	IEEE </a:t>
            </a:r>
            <a:r>
              <a:rPr lang="en-US" dirty="0" err="1"/>
              <a:t>Std</a:t>
            </a:r>
            <a:r>
              <a:rPr lang="en-US" dirty="0"/>
              <a:t> 1045-1992, IEEE Standard for Software Productivity Metrics (ANSI)</a:t>
            </a:r>
          </a:p>
          <a:p>
            <a:r>
              <a:rPr lang="en-US" dirty="0"/>
              <a:t>20.	IEEE </a:t>
            </a:r>
            <a:r>
              <a:rPr lang="en-US" dirty="0" err="1"/>
              <a:t>Std</a:t>
            </a:r>
            <a:r>
              <a:rPr lang="en-US" dirty="0"/>
              <a:t> 1058.101987, IEEE Standard for Software Project Management Plans (ANSI)</a:t>
            </a:r>
          </a:p>
          <a:p>
            <a:r>
              <a:rPr lang="en-US" dirty="0"/>
              <a:t>21.	IEEE </a:t>
            </a:r>
            <a:r>
              <a:rPr lang="en-US" dirty="0" err="1"/>
              <a:t>Std</a:t>
            </a:r>
            <a:r>
              <a:rPr lang="en-US" dirty="0"/>
              <a:t> 1059-1993, IEEE Guide for Software Verification and Validation Plans (ANSI)</a:t>
            </a:r>
          </a:p>
          <a:p>
            <a:r>
              <a:rPr lang="en-US" dirty="0"/>
              <a:t>22.	IEEE </a:t>
            </a:r>
            <a:r>
              <a:rPr lang="en-US" dirty="0" err="1"/>
              <a:t>Std</a:t>
            </a:r>
            <a:r>
              <a:rPr lang="en-US" dirty="0"/>
              <a:t> 1061-1992, IEEE Standard for a Software Quality Metrics Methodology (ANSI)</a:t>
            </a:r>
          </a:p>
          <a:p>
            <a:r>
              <a:rPr lang="en-US" dirty="0"/>
              <a:t>23.	IEEE </a:t>
            </a:r>
            <a:r>
              <a:rPr lang="en-US" dirty="0" err="1"/>
              <a:t>Std</a:t>
            </a:r>
            <a:r>
              <a:rPr lang="en-US" dirty="0"/>
              <a:t> 1062-1993, IEEE Recommended Practice for Software Acquisition (ANSI)</a:t>
            </a:r>
          </a:p>
          <a:p>
            <a:r>
              <a:rPr lang="en-US" dirty="0"/>
              <a:t>24.	IEEE </a:t>
            </a:r>
            <a:r>
              <a:rPr lang="en-US" dirty="0" err="1"/>
              <a:t>Std</a:t>
            </a:r>
            <a:r>
              <a:rPr lang="en-US" dirty="0"/>
              <a:t> 1063-1987 (</a:t>
            </a:r>
            <a:r>
              <a:rPr lang="en-US" dirty="0" err="1"/>
              <a:t>Reaff</a:t>
            </a:r>
            <a:r>
              <a:rPr lang="en-US" dirty="0"/>
              <a:t> 1993), IEEE Standard for Software User Documentation (ANSI)</a:t>
            </a:r>
          </a:p>
          <a:p>
            <a:r>
              <a:rPr lang="en-US" dirty="0"/>
              <a:t>25.	IEEE </a:t>
            </a:r>
            <a:r>
              <a:rPr lang="en-US" dirty="0" err="1"/>
              <a:t>Std</a:t>
            </a:r>
            <a:r>
              <a:rPr lang="en-US" dirty="0"/>
              <a:t> 1074-1995, IEEE Standard for Developing Software Life Cycle Processes (ANSI)</a:t>
            </a:r>
          </a:p>
          <a:p>
            <a:r>
              <a:rPr lang="en-US" dirty="0"/>
              <a:t>26.	IEEE </a:t>
            </a:r>
            <a:r>
              <a:rPr lang="en-US" dirty="0" err="1"/>
              <a:t>Std</a:t>
            </a:r>
            <a:r>
              <a:rPr lang="en-US" dirty="0"/>
              <a:t> 1074.1-1995, IEEE Guide for Developing Software Life Cycle Processes (ANSI)</a:t>
            </a:r>
          </a:p>
          <a:p>
            <a:r>
              <a:rPr lang="en-US" dirty="0"/>
              <a:t>27.	IEEE </a:t>
            </a:r>
            <a:r>
              <a:rPr lang="en-US" dirty="0" err="1"/>
              <a:t>Std</a:t>
            </a:r>
            <a:r>
              <a:rPr lang="en-US" dirty="0"/>
              <a:t> 1175-1991, IEEE Standard Reference Model for Computing System Tool Interconnections &lt; (ANSI) Tools CASE of Selection and Evaluation the for Practice Recommended IEEE 1209-1992, </a:t>
            </a:r>
            <a:r>
              <a:rPr lang="en-US" dirty="0" err="1"/>
              <a:t>Std</a:t>
            </a:r>
            <a:r>
              <a:rPr lang="en-US" dirty="0"/>
              <a:t>&gt;</a:t>
            </a:r>
          </a:p>
          <a:p>
            <a:r>
              <a:rPr lang="en-US" dirty="0"/>
              <a:t>28.	IEEE </a:t>
            </a:r>
            <a:r>
              <a:rPr lang="en-US" dirty="0" err="1"/>
              <a:t>Std</a:t>
            </a:r>
            <a:r>
              <a:rPr lang="en-US" dirty="0"/>
              <a:t> 1219-1992, IEEE Standard for Software Maintenance (ANSI)</a:t>
            </a:r>
          </a:p>
          <a:p>
            <a:r>
              <a:rPr lang="en-US" dirty="0"/>
              <a:t>29.	IEEE </a:t>
            </a:r>
            <a:r>
              <a:rPr lang="en-US" dirty="0" err="1"/>
              <a:t>Std</a:t>
            </a:r>
            <a:r>
              <a:rPr lang="en-US" dirty="0"/>
              <a:t> 1220-1994, IEEE Trial-Use Standard for the Application and Management of the Systems Engineering Process</a:t>
            </a:r>
          </a:p>
          <a:p>
            <a:r>
              <a:rPr lang="en-US" dirty="0"/>
              <a:t>30.	IEEE </a:t>
            </a:r>
            <a:r>
              <a:rPr lang="en-US" dirty="0" err="1"/>
              <a:t>Std</a:t>
            </a:r>
            <a:r>
              <a:rPr lang="en-US" dirty="0"/>
              <a:t> 1228-1994, IEEE Standard for Software Safety Plans (ANSI)</a:t>
            </a:r>
          </a:p>
          <a:p>
            <a:r>
              <a:rPr lang="en-US" dirty="0"/>
              <a:t>31.	IEEE </a:t>
            </a:r>
            <a:r>
              <a:rPr lang="en-US" dirty="0" err="1"/>
              <a:t>Std</a:t>
            </a:r>
            <a:r>
              <a:rPr lang="en-US" dirty="0"/>
              <a:t> 1233-1996, IEEE Guide for Developing of System Requirements Specifications</a:t>
            </a:r>
          </a:p>
          <a:p>
            <a:r>
              <a:rPr lang="en-US" dirty="0"/>
              <a:t>32.	IEEE </a:t>
            </a:r>
            <a:r>
              <a:rPr lang="en-US" dirty="0" err="1"/>
              <a:t>Std</a:t>
            </a:r>
            <a:r>
              <a:rPr lang="en-US" dirty="0"/>
              <a:t> 1298-1992 (AS 3563.1-1991), IEEE Software Quality Management System, IEEE Part 1: Requirements (ANSI)</a:t>
            </a:r>
          </a:p>
          <a:p>
            <a:r>
              <a:rPr lang="en-US" dirty="0"/>
              <a:t>33.	IEEE </a:t>
            </a:r>
            <a:r>
              <a:rPr lang="en-US" dirty="0" err="1"/>
              <a:t>Std</a:t>
            </a:r>
            <a:r>
              <a:rPr lang="en-US" dirty="0"/>
              <a:t> 1348-1995, IEEE Recommended Practice for the Adoption of Computer-Aided Software Engineering (CASE) Tools (ANSI)</a:t>
            </a:r>
          </a:p>
          <a:p>
            <a:r>
              <a:rPr lang="en-US" dirty="0"/>
              <a:t>34.	IEEE </a:t>
            </a:r>
            <a:r>
              <a:rPr lang="en-US" dirty="0" err="1"/>
              <a:t>Std</a:t>
            </a:r>
            <a:r>
              <a:rPr lang="en-US" dirty="0"/>
              <a:t> 1420.1-1995, IEEE Standard for Information Technology - Software Reuse - Data Model for Reuse Library Interoperability: Basic Interoperability Data Model (BIDM) (ANSI)</a:t>
            </a:r>
          </a:p>
          <a:p>
            <a:r>
              <a:rPr lang="en-US" dirty="0"/>
              <a:t>35.	IEEE </a:t>
            </a:r>
            <a:r>
              <a:rPr lang="en-US" dirty="0" err="1"/>
              <a:t>Std</a:t>
            </a:r>
            <a:r>
              <a:rPr lang="en-US" dirty="0"/>
              <a:t> 1420.1a-1996, IEEE Supplement to Standard for Information Technology - Software Reuse - Data Model for Reuse Library Interoperability: Asset Certification Framework</a:t>
            </a:r>
          </a:p>
          <a:p>
            <a:r>
              <a:rPr lang="en-US" dirty="0"/>
              <a:t>36.	IEEE </a:t>
            </a:r>
            <a:r>
              <a:rPr lang="en-US" dirty="0" err="1"/>
              <a:t>Std</a:t>
            </a:r>
            <a:r>
              <a:rPr lang="en-US" dirty="0"/>
              <a:t> 1430-1996, IEEE Guide for Information Technology - Software Reuse - Concept of Operations for Networks of Interoperability Reuse Libraries</a:t>
            </a:r>
          </a:p>
          <a:p>
            <a:r>
              <a:rPr lang="en-US" dirty="0"/>
              <a:t>37.	J-STD-016-1995 (IEEE </a:t>
            </a:r>
            <a:r>
              <a:rPr lang="en-US" dirty="0" err="1"/>
              <a:t>Std</a:t>
            </a:r>
            <a:r>
              <a:rPr lang="en-US" dirty="0"/>
              <a:t> 1498-1995), EIA/IEEE Interim Standard for Information Technology - Software Life Cycle Processes - Software Development Acquirer - Supplier Agreement (Issued for Trial Use).</a:t>
            </a:r>
          </a:p>
        </p:txBody>
      </p:sp>
    </p:spTree>
    <p:extLst>
      <p:ext uri="{BB962C8B-B14F-4D97-AF65-F5344CB8AC3E}">
        <p14:creationId xmlns:p14="http://schemas.microsoft.com/office/powerpoint/2010/main" val="22928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94122"/>
          </a:xfrm>
        </p:spPr>
        <p:txBody>
          <a:bodyPr>
            <a:normAutofit fontScale="90000"/>
          </a:bodyPr>
          <a:lstStyle/>
          <a:p>
            <a:r>
              <a:rPr lang="ru-RU" dirty="0"/>
              <a:t>Российские стандарты ГОСТ в области </a:t>
            </a:r>
            <a:r>
              <a:rPr lang="ru-RU" b="1" dirty="0"/>
              <a:t>ИТ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7467600" cy="520519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1.	ГОСТ Р ИСО МЭК 12207-99. Информационные технологии. Процессы жизненного цикла программного обеспечения.</a:t>
            </a:r>
          </a:p>
          <a:p>
            <a:r>
              <a:rPr lang="ru-RU" dirty="0"/>
              <a:t>2.	ИСО/ТО 10006:1997 (R). Менеджмент качества. Руководство качеством при административном управлении проектами.</a:t>
            </a:r>
          </a:p>
          <a:p>
            <a:r>
              <a:rPr lang="ru-RU" dirty="0"/>
              <a:t>3.	ГОСТ 34.ххх. Информационная технология. Комплекс стандартов и руководящих документов на автоматизированные системы.</a:t>
            </a:r>
          </a:p>
          <a:p>
            <a:r>
              <a:rPr lang="ru-RU" dirty="0"/>
              <a:t>4.	ГОСТ 19.ххх. Единая система программной документации.</a:t>
            </a:r>
          </a:p>
          <a:p>
            <a:r>
              <a:rPr lang="ru-RU" dirty="0"/>
              <a:t>5.	ГОСТ 28806. Качество программных средств. Термины и определения.</a:t>
            </a:r>
          </a:p>
          <a:p>
            <a:r>
              <a:rPr lang="ru-RU" dirty="0"/>
              <a:t>6.	ГОСТ 28195. Оценка качества программных средств. Общие положения.</a:t>
            </a:r>
          </a:p>
          <a:p>
            <a:r>
              <a:rPr lang="ru-RU" dirty="0"/>
              <a:t>7.	ГОСТ 9126. Информационная технология. Оценка программного продукта. Характеристики качества и руководящие указания по их применению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261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210146"/>
          </a:xfrm>
        </p:spPr>
        <p:txBody>
          <a:bodyPr>
            <a:normAutofit fontScale="90000"/>
          </a:bodyPr>
          <a:lstStyle/>
          <a:p>
            <a:r>
              <a:rPr lang="ru-RU" dirty="0"/>
              <a:t>Универсальные измерительные инструменты и приборы     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 smtClean="0"/>
              <a:t>Измерительные </a:t>
            </a:r>
            <a:r>
              <a:rPr lang="ru-RU" b="1" dirty="0"/>
              <a:t>инструменты. </a:t>
            </a:r>
            <a:r>
              <a:rPr lang="ru-RU" dirty="0"/>
              <a:t>К этим инструментам </a:t>
            </a:r>
            <a:r>
              <a:rPr lang="ru-RU" dirty="0" smtClean="0"/>
              <a:t>относятся: </a:t>
            </a:r>
          </a:p>
          <a:p>
            <a:r>
              <a:rPr lang="ru-RU" dirty="0" smtClean="0"/>
              <a:t>штангенциркули</a:t>
            </a:r>
            <a:r>
              <a:rPr lang="ru-RU" dirty="0"/>
              <a:t>, предназначенные для измерения наружных и внутренних </a:t>
            </a:r>
            <a:r>
              <a:rPr lang="ru-RU" dirty="0" smtClean="0"/>
              <a:t>размеров;</a:t>
            </a:r>
          </a:p>
          <a:p>
            <a:r>
              <a:rPr lang="ru-RU" dirty="0" err="1" smtClean="0"/>
              <a:t>штангенглубиномеры</a:t>
            </a:r>
            <a:r>
              <a:rPr lang="ru-RU" dirty="0"/>
              <a:t>, служащие для контроля глубины отверстий и </a:t>
            </a:r>
            <a:r>
              <a:rPr lang="ru-RU" dirty="0" smtClean="0"/>
              <a:t>пазов;</a:t>
            </a:r>
          </a:p>
          <a:p>
            <a:r>
              <a:rPr lang="ru-RU" dirty="0" err="1" smtClean="0"/>
              <a:t>Штангенрейсмусы</a:t>
            </a:r>
            <a:r>
              <a:rPr lang="ru-RU" dirty="0" smtClean="0"/>
              <a:t>;</a:t>
            </a:r>
          </a:p>
          <a:p>
            <a:r>
              <a:rPr lang="ru-RU" dirty="0" smtClean="0"/>
              <a:t>микрометрические измерительные </a:t>
            </a:r>
            <a:r>
              <a:rPr lang="ru-RU" dirty="0"/>
              <a:t>инструменты. </a:t>
            </a:r>
          </a:p>
        </p:txBody>
      </p:sp>
    </p:spTree>
    <p:extLst>
      <p:ext uri="{BB962C8B-B14F-4D97-AF65-F5344CB8AC3E}">
        <p14:creationId xmlns:p14="http://schemas.microsoft.com/office/powerpoint/2010/main" val="2961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/>
          <a:lstStyle/>
          <a:p>
            <a:pPr algn="ctr"/>
            <a:r>
              <a:rPr lang="ru-RU" dirty="0" smtClean="0"/>
              <a:t>Штангенциркуль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39981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5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ШТАНГЕНГЛУБИНОМЕРЫ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374441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301" y="2987893"/>
            <a:ext cx="4541837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6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ШТАНГЕНРЕЙСМУСЫ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2781"/>
            <a:ext cx="2676525" cy="501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81188"/>
            <a:ext cx="2097087" cy="49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0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276</TotalTime>
  <Words>2433</Words>
  <Application>Microsoft Office PowerPoint</Application>
  <PresentationFormat>Экран (4:3)</PresentationFormat>
  <Paragraphs>243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Эркер</vt:lpstr>
      <vt:lpstr>СТАНДАРТИЗАЦИЯ, СЕРТИФИКАЦИЯ И  ТЕХНИЧЕСКОЕ ДОКУМЕНТОВЕДЕНИЕ</vt:lpstr>
      <vt:lpstr>Метрология</vt:lpstr>
      <vt:lpstr>Краткая история возникновения метрологии</vt:lpstr>
      <vt:lpstr>Презентация PowerPoint</vt:lpstr>
      <vt:lpstr>Основными задачами метрологии (по РМГ 29-99) являются: </vt:lpstr>
      <vt:lpstr>Универсальные измерительные инструменты и приборы       </vt:lpstr>
      <vt:lpstr>Штангенциркуль</vt:lpstr>
      <vt:lpstr>ШТАНГЕНГЛУБИНОМЕРЫ</vt:lpstr>
      <vt:lpstr>ШТАНГЕНРЕЙСМУСЫ</vt:lpstr>
      <vt:lpstr>МИКРОМЕТРИЧЕСКИЕ ИЗМЕРИТЕЛЬНЫЕ ИНСТРУМЕНТЫ</vt:lpstr>
      <vt:lpstr>МЕХАНИЧЕСКИЕ ИЗМЕРИТЕЛЬНЫЕ ПРИБОРЫ</vt:lpstr>
      <vt:lpstr>ОПТИКО-МЕХАНИЧЕСКИЕ ПРИБОРЫ</vt:lpstr>
      <vt:lpstr>Презентация PowerPoint</vt:lpstr>
      <vt:lpstr>Система эталонов единиц физических величин</vt:lpstr>
      <vt:lpstr>Эталоны по подчиненности подразделяют на первичные (исходные) и вторичные (подчиненные) и имеют следующую классификацию:</vt:lpstr>
      <vt:lpstr>РАЗДЕЛ 1.  СТАНДАРТИЗАЦИЯ </vt:lpstr>
      <vt:lpstr>Стандартизация</vt:lpstr>
      <vt:lpstr>Цель стандартизации </vt:lpstr>
      <vt:lpstr>аспектами стандартизации конкретной продукции являются: </vt:lpstr>
      <vt:lpstr>Единый знак обращения продукции на рынке</vt:lpstr>
      <vt:lpstr>Презентация PowerPoint</vt:lpstr>
      <vt:lpstr>Знак ГОСТ Р</vt:lpstr>
      <vt:lpstr>Знак обращения на рынке</vt:lpstr>
      <vt:lpstr>Знаки соответствия в Системе ГОСТ Р</vt:lpstr>
      <vt:lpstr>Презентация PowerPoint</vt:lpstr>
      <vt:lpstr>Стандартизация осуществляется на разных уровнях: </vt:lpstr>
      <vt:lpstr>Стандарт </vt:lpstr>
      <vt:lpstr>Виды стандартов: </vt:lpstr>
      <vt:lpstr>В зависимости от формы руководства стандартизацией и сферы действия стандартов различают государственную, национальную и международную стандартизацию. </vt:lpstr>
      <vt:lpstr>Презентация PowerPoint</vt:lpstr>
      <vt:lpstr>Презентация PowerPoint</vt:lpstr>
      <vt:lpstr>Субъекты стандартизации: органы и службы по стандартизации</vt:lpstr>
      <vt:lpstr>Презентация PowerPoint</vt:lpstr>
      <vt:lpstr>Госстандарт РФ выполняет следующие функции:</vt:lpstr>
      <vt:lpstr>Презентация PowerPoint</vt:lpstr>
      <vt:lpstr>Презентация PowerPoint</vt:lpstr>
      <vt:lpstr>Презентация PowerPoint</vt:lpstr>
      <vt:lpstr>Технические комитеты </vt:lpstr>
      <vt:lpstr>Основные функции ТК: </vt:lpstr>
      <vt:lpstr>Основополагающие стандарты Государственной системы стандартизации (ГСС) </vt:lpstr>
      <vt:lpstr>Роль стандартизации в повышении эффективности производства  </vt:lpstr>
      <vt:lpstr>Презентация PowerPoint</vt:lpstr>
      <vt:lpstr>В условиях рыночных отношений стандартизация выполняет три функции: экономическую, социальную и коммуникативную:</vt:lpstr>
      <vt:lpstr>Презентация PowerPoint</vt:lpstr>
      <vt:lpstr>Презентация PowerPoint</vt:lpstr>
      <vt:lpstr>Презентация PowerPoint</vt:lpstr>
      <vt:lpstr>Базовые международные стандарты в ИТ</vt:lpstr>
      <vt:lpstr>Презентация PowerPoint</vt:lpstr>
      <vt:lpstr>Стандарты IEEE в области IT</vt:lpstr>
      <vt:lpstr>Презентация PowerPoint</vt:lpstr>
      <vt:lpstr>Российские стандарты ГОСТ в области ИТ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СТАНДАРТИЗАЦИЯ, СЕРТИФИКАЦИЯ И  ТЕХНИЧЕСКОЕ ДОКУМЕНТОВЕДЕНИЕ</dc:title>
  <dc:creator>Пользователь</dc:creator>
  <cp:lastModifiedBy>Расписание</cp:lastModifiedBy>
  <cp:revision>46</cp:revision>
  <dcterms:created xsi:type="dcterms:W3CDTF">2020-09-15T11:33:27Z</dcterms:created>
  <dcterms:modified xsi:type="dcterms:W3CDTF">2020-09-16T02:26:45Z</dcterms:modified>
</cp:coreProperties>
</file>